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7"/>
  </p:notesMasterIdLst>
  <p:sldIdLst>
    <p:sldId id="372" r:id="rId2"/>
    <p:sldId id="317" r:id="rId3"/>
    <p:sldId id="373" r:id="rId4"/>
    <p:sldId id="374" r:id="rId5"/>
    <p:sldId id="332" r:id="rId6"/>
    <p:sldId id="375" r:id="rId7"/>
    <p:sldId id="376" r:id="rId8"/>
    <p:sldId id="334" r:id="rId9"/>
    <p:sldId id="335" r:id="rId10"/>
    <p:sldId id="336" r:id="rId11"/>
    <p:sldId id="337" r:id="rId12"/>
    <p:sldId id="338" r:id="rId13"/>
    <p:sldId id="339" r:id="rId14"/>
    <p:sldId id="341" r:id="rId15"/>
    <p:sldId id="340" r:id="rId16"/>
    <p:sldId id="342" r:id="rId17"/>
    <p:sldId id="343" r:id="rId18"/>
    <p:sldId id="364" r:id="rId19"/>
    <p:sldId id="345" r:id="rId20"/>
    <p:sldId id="346" r:id="rId21"/>
    <p:sldId id="344" r:id="rId22"/>
    <p:sldId id="347" r:id="rId23"/>
    <p:sldId id="348" r:id="rId24"/>
    <p:sldId id="349" r:id="rId25"/>
    <p:sldId id="350" r:id="rId26"/>
    <p:sldId id="351" r:id="rId27"/>
    <p:sldId id="352" r:id="rId28"/>
    <p:sldId id="353" r:id="rId29"/>
    <p:sldId id="354" r:id="rId30"/>
    <p:sldId id="356" r:id="rId31"/>
    <p:sldId id="357" r:id="rId32"/>
    <p:sldId id="358" r:id="rId33"/>
    <p:sldId id="359" r:id="rId34"/>
    <p:sldId id="360" r:id="rId35"/>
    <p:sldId id="361" r:id="rId36"/>
    <p:sldId id="362" r:id="rId37"/>
    <p:sldId id="363" r:id="rId38"/>
    <p:sldId id="365" r:id="rId39"/>
    <p:sldId id="366" r:id="rId40"/>
    <p:sldId id="367" r:id="rId41"/>
    <p:sldId id="368" r:id="rId42"/>
    <p:sldId id="377" r:id="rId43"/>
    <p:sldId id="383" r:id="rId44"/>
    <p:sldId id="378" r:id="rId45"/>
    <p:sldId id="379" r:id="rId46"/>
    <p:sldId id="380" r:id="rId47"/>
    <p:sldId id="381" r:id="rId48"/>
    <p:sldId id="384" r:id="rId49"/>
    <p:sldId id="418" r:id="rId50"/>
    <p:sldId id="385" r:id="rId51"/>
    <p:sldId id="415" r:id="rId52"/>
    <p:sldId id="419" r:id="rId53"/>
    <p:sldId id="386" r:id="rId54"/>
    <p:sldId id="387" r:id="rId55"/>
    <p:sldId id="388" r:id="rId5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56" userDrawn="1">
          <p15:clr>
            <a:srgbClr val="A4A3A4"/>
          </p15:clr>
        </p15:guide>
        <p15:guide id="2" pos="7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941651"/>
    <a:srgbClr val="FF9300"/>
    <a:srgbClr val="009051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57"/>
    <p:restoredTop sz="82702"/>
  </p:normalViewPr>
  <p:slideViewPr>
    <p:cSldViewPr snapToGrid="0" showGuides="1">
      <p:cViewPr varScale="1">
        <p:scale>
          <a:sx n="105" d="100"/>
          <a:sy n="105" d="100"/>
        </p:scale>
        <p:origin x="576" y="184"/>
      </p:cViewPr>
      <p:guideLst>
        <p:guide orient="horz" pos="4056"/>
        <p:guide pos="7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5DAEAAC4-0BF7-584C-81F2-E33C2534FAA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4A63421B-4FD0-5641-820F-EE9480B4461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>
            <a:extLst>
              <a:ext uri="{FF2B5EF4-FFF2-40B4-BE49-F238E27FC236}">
                <a16:creationId xmlns:a16="http://schemas.microsoft.com/office/drawing/2014/main" id="{D32BBDF2-A467-704D-96EF-0719A832278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62290462-1114-4641-B9C0-D5CFA1E83AB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3D37267E-FFBD-C945-814C-5BACA35635D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094F01EF-F56C-D24B-AC59-AB9A651508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95B3DCB-BD9E-D54E-BECC-768EC8DFA10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>
            <a:extLst>
              <a:ext uri="{FF2B5EF4-FFF2-40B4-BE49-F238E27FC236}">
                <a16:creationId xmlns:a16="http://schemas.microsoft.com/office/drawing/2014/main" id="{E234A70A-2A0B-894F-9538-9DAB46E4F82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The University of Adelaide, School of Computer Science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97F1AD60-3B1B-1740-A2FD-5E69A1EB06B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23B5CEE-450F-0046-8598-2F23DEDF96D0}" type="datetime3">
              <a:rPr lang="en-US" altLang="en-US" smtClean="0"/>
              <a:pPr>
                <a:spcBef>
                  <a:spcPct val="0"/>
                </a:spcBef>
              </a:pPr>
              <a:t>22 July 2022</a:t>
            </a:fld>
            <a:endParaRPr lang="en-US" altLang="en-US"/>
          </a:p>
        </p:txBody>
      </p:sp>
      <p:sp>
        <p:nvSpPr>
          <p:cNvPr id="16387" name="Rectangle 6">
            <a:extLst>
              <a:ext uri="{FF2B5EF4-FFF2-40B4-BE49-F238E27FC236}">
                <a16:creationId xmlns:a16="http://schemas.microsoft.com/office/drawing/2014/main" id="{D3921A6F-BB57-5140-9D19-B86B881EA36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Chapter 2 — Instructions: Language of the Computer</a:t>
            </a:r>
          </a:p>
        </p:txBody>
      </p:sp>
      <p:sp>
        <p:nvSpPr>
          <p:cNvPr id="16388" name="Rectangle 7">
            <a:extLst>
              <a:ext uri="{FF2B5EF4-FFF2-40B4-BE49-F238E27FC236}">
                <a16:creationId xmlns:a16="http://schemas.microsoft.com/office/drawing/2014/main" id="{B40D9AA7-9A3A-F447-8C2C-9EF4CCADF1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024A194-438D-5840-AD35-49F8A68A4192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16389" name="Rectangle 2">
            <a:extLst>
              <a:ext uri="{FF2B5EF4-FFF2-40B4-BE49-F238E27FC236}">
                <a16:creationId xmlns:a16="http://schemas.microsoft.com/office/drawing/2014/main" id="{7BFDAAC9-F854-F44B-83AF-2B5A45F868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90" name="Rectangle 3">
            <a:extLst>
              <a:ext uri="{FF2B5EF4-FFF2-40B4-BE49-F238E27FC236}">
                <a16:creationId xmlns:a16="http://schemas.microsoft.com/office/drawing/2014/main" id="{66C96D32-2343-D54B-A0A3-D187AB790A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>
            <a:extLst>
              <a:ext uri="{FF2B5EF4-FFF2-40B4-BE49-F238E27FC236}">
                <a16:creationId xmlns:a16="http://schemas.microsoft.com/office/drawing/2014/main" id="{76DCA33C-D594-4F46-AFBE-5DE613D685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0" name="Notes Placeholder 2">
            <a:extLst>
              <a:ext uri="{FF2B5EF4-FFF2-40B4-BE49-F238E27FC236}">
                <a16:creationId xmlns:a16="http://schemas.microsoft.com/office/drawing/2014/main" id="{E2214B31-8371-9B4E-954E-0BAED9E1F6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What does </a:t>
            </a:r>
            <a:r>
              <a:rPr lang="ja-JP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“</a:t>
            </a:r>
            <a:r>
              <a:rPr lang="en-US" altLang="ja-JP">
                <a:latin typeface="Arial" panose="020B0604020202020204" pitchFamily="34" charset="0"/>
                <a:ea typeface="ＭＳ Ｐゴシック" panose="020B0600070205080204" pitchFamily="34" charset="-128"/>
              </a:rPr>
              <a:t>exclusive access to the bus</a:t>
            </a:r>
            <a:r>
              <a:rPr lang="ja-JP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”</a:t>
            </a:r>
            <a:r>
              <a:rPr lang="en-US" altLang="ja-JP">
                <a:latin typeface="Arial" panose="020B0604020202020204" pitchFamily="34" charset="0"/>
                <a:ea typeface="ＭＳ Ｐゴシック" panose="020B0600070205080204" pitchFamily="34" charset="-128"/>
              </a:rPr>
              <a:t> imply?</a:t>
            </a: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8371" name="Slide Number Placeholder 3">
            <a:extLst>
              <a:ext uri="{FF2B5EF4-FFF2-40B4-BE49-F238E27FC236}">
                <a16:creationId xmlns:a16="http://schemas.microsoft.com/office/drawing/2014/main" id="{2669D5D1-6E53-FD4F-97C6-473BE40FAF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2BD56E9-CF29-3341-AAD5-FA7F611BA0D8}" type="slidenum">
              <a:rPr lang="en-US" altLang="en-US"/>
              <a:pPr>
                <a:spcBef>
                  <a:spcPct val="0"/>
                </a:spcBef>
              </a:pPr>
              <a:t>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>
            <a:extLst>
              <a:ext uri="{FF2B5EF4-FFF2-40B4-BE49-F238E27FC236}">
                <a16:creationId xmlns:a16="http://schemas.microsoft.com/office/drawing/2014/main" id="{B4328AB4-3072-8047-B246-8A413F568F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8" name="Notes Placeholder 2">
            <a:extLst>
              <a:ext uri="{FF2B5EF4-FFF2-40B4-BE49-F238E27FC236}">
                <a16:creationId xmlns:a16="http://schemas.microsoft.com/office/drawing/2014/main" id="{7773E5DF-1632-A84F-B5F2-7AD1694197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At what granularity is the data transferred?</a:t>
            </a:r>
          </a:p>
        </p:txBody>
      </p:sp>
      <p:sp>
        <p:nvSpPr>
          <p:cNvPr id="60419" name="Slide Number Placeholder 3">
            <a:extLst>
              <a:ext uri="{FF2B5EF4-FFF2-40B4-BE49-F238E27FC236}">
                <a16:creationId xmlns:a16="http://schemas.microsoft.com/office/drawing/2014/main" id="{DEB1CDF2-70B3-C943-BA1F-604AEA88E9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E1B204D-D88C-C946-A242-740C958C8DCE}" type="slidenum">
              <a:rPr lang="en-US" altLang="en-US"/>
              <a:pPr>
                <a:spcBef>
                  <a:spcPct val="0"/>
                </a:spcBef>
              </a:pPr>
              <a:t>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>
            <a:extLst>
              <a:ext uri="{FF2B5EF4-FFF2-40B4-BE49-F238E27FC236}">
                <a16:creationId xmlns:a16="http://schemas.microsoft.com/office/drawing/2014/main" id="{95EC7029-EB59-374B-83B8-1DDF616615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6" name="Notes Placeholder 2">
            <a:extLst>
              <a:ext uri="{FF2B5EF4-FFF2-40B4-BE49-F238E27FC236}">
                <a16:creationId xmlns:a16="http://schemas.microsoft.com/office/drawing/2014/main" id="{6FF303BF-6DC4-0D49-94AA-24F1AA395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Invalidation-based protocols vs. update-based protocols</a:t>
            </a:r>
          </a:p>
        </p:txBody>
      </p:sp>
      <p:sp>
        <p:nvSpPr>
          <p:cNvPr id="67587" name="Slide Number Placeholder 3">
            <a:extLst>
              <a:ext uri="{FF2B5EF4-FFF2-40B4-BE49-F238E27FC236}">
                <a16:creationId xmlns:a16="http://schemas.microsoft.com/office/drawing/2014/main" id="{153436E0-4909-CA45-8BFC-F3B569DC76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75FAD13-AD19-6541-826A-9AD752AABB05}" type="slidenum">
              <a:rPr lang="en-US" altLang="en-US"/>
              <a:pPr>
                <a:spcBef>
                  <a:spcPct val="0"/>
                </a:spcBef>
              </a:pPr>
              <a:t>41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>
            <a:extLst>
              <a:ext uri="{FF2B5EF4-FFF2-40B4-BE49-F238E27FC236}">
                <a16:creationId xmlns:a16="http://schemas.microsoft.com/office/drawing/2014/main" id="{01EF4C2A-C39F-7146-9A67-C6C308D812D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The University of Adelaide, School of Computer Science</a:t>
            </a:r>
          </a:p>
        </p:txBody>
      </p:sp>
      <p:sp>
        <p:nvSpPr>
          <p:cNvPr id="70658" name="Rectangle 3">
            <a:extLst>
              <a:ext uri="{FF2B5EF4-FFF2-40B4-BE49-F238E27FC236}">
                <a16:creationId xmlns:a16="http://schemas.microsoft.com/office/drawing/2014/main" id="{AFA67A00-850C-7F49-9B73-2A2EB2C8160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8BDB14E-43A5-F840-B5A4-F38ED83AFCD5}" type="datetime3">
              <a:rPr lang="en-US" altLang="en-US" smtClean="0"/>
              <a:pPr>
                <a:spcBef>
                  <a:spcPct val="0"/>
                </a:spcBef>
              </a:pPr>
              <a:t>22 July 2022</a:t>
            </a:fld>
            <a:endParaRPr lang="en-US" altLang="en-US"/>
          </a:p>
        </p:txBody>
      </p:sp>
      <p:sp>
        <p:nvSpPr>
          <p:cNvPr id="70659" name="Rectangle 6">
            <a:extLst>
              <a:ext uri="{FF2B5EF4-FFF2-40B4-BE49-F238E27FC236}">
                <a16:creationId xmlns:a16="http://schemas.microsoft.com/office/drawing/2014/main" id="{014FB394-0D83-6145-9920-64D197F80C1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Chapter 2 — Instructions: Language of the Computer</a:t>
            </a:r>
          </a:p>
        </p:txBody>
      </p:sp>
      <p:sp>
        <p:nvSpPr>
          <p:cNvPr id="70660" name="Rectangle 7">
            <a:extLst>
              <a:ext uri="{FF2B5EF4-FFF2-40B4-BE49-F238E27FC236}">
                <a16:creationId xmlns:a16="http://schemas.microsoft.com/office/drawing/2014/main" id="{2D5900E0-C21B-8944-85E9-43CD0F3D1D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F80F551-92B7-CF4F-9CDB-2B05E0C9EE6B}" type="slidenum">
              <a:rPr lang="en-US" altLang="en-US"/>
              <a:pPr>
                <a:spcBef>
                  <a:spcPct val="0"/>
                </a:spcBef>
              </a:pPr>
              <a:t>43</a:t>
            </a:fld>
            <a:endParaRPr lang="en-US" altLang="en-US"/>
          </a:p>
        </p:txBody>
      </p:sp>
      <p:sp>
        <p:nvSpPr>
          <p:cNvPr id="70661" name="Rectangle 2">
            <a:extLst>
              <a:ext uri="{FF2B5EF4-FFF2-40B4-BE49-F238E27FC236}">
                <a16:creationId xmlns:a16="http://schemas.microsoft.com/office/drawing/2014/main" id="{0053A099-E7DB-5548-BCFD-42D11F6C49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2" name="Rectangle 3">
            <a:extLst>
              <a:ext uri="{FF2B5EF4-FFF2-40B4-BE49-F238E27FC236}">
                <a16:creationId xmlns:a16="http://schemas.microsoft.com/office/drawing/2014/main" id="{82F175D5-C2DC-2840-A187-90F45E02CF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Slide Image Placeholder 1">
            <a:extLst>
              <a:ext uri="{FF2B5EF4-FFF2-40B4-BE49-F238E27FC236}">
                <a16:creationId xmlns:a16="http://schemas.microsoft.com/office/drawing/2014/main" id="{569F738A-8207-F84B-B86B-EB0E13680D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0" name="Notes Placeholder 2">
            <a:extLst>
              <a:ext uri="{FF2B5EF4-FFF2-40B4-BE49-F238E27FC236}">
                <a16:creationId xmlns:a16="http://schemas.microsoft.com/office/drawing/2014/main" id="{78E56A26-F1A4-BB45-AE3E-5A35DB174A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3731" name="Slide Number Placeholder 3">
            <a:extLst>
              <a:ext uri="{FF2B5EF4-FFF2-40B4-BE49-F238E27FC236}">
                <a16:creationId xmlns:a16="http://schemas.microsoft.com/office/drawing/2014/main" id="{0ACB5A0C-B3AF-424B-A879-99770D38E1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35D51A9-8BE4-CF48-B283-98675CAECA7F}" type="slidenum">
              <a:rPr lang="en-US" altLang="en-US" sz="1200"/>
              <a:pPr/>
              <a:t>45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>
            <a:extLst>
              <a:ext uri="{FF2B5EF4-FFF2-40B4-BE49-F238E27FC236}">
                <a16:creationId xmlns:a16="http://schemas.microsoft.com/office/drawing/2014/main" id="{338D1AFD-AB21-8F40-84C8-B881B945B41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The University of Adelaide, School of Computer Science</a:t>
            </a:r>
          </a:p>
        </p:txBody>
      </p:sp>
      <p:sp>
        <p:nvSpPr>
          <p:cNvPr id="77826" name="Rectangle 3">
            <a:extLst>
              <a:ext uri="{FF2B5EF4-FFF2-40B4-BE49-F238E27FC236}">
                <a16:creationId xmlns:a16="http://schemas.microsoft.com/office/drawing/2014/main" id="{007E779B-3D07-A343-9A57-5859D7C2313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B9A95BE-FF38-BE4F-8B21-79EA5D1519BF}" type="datetime3">
              <a:rPr lang="en-US" altLang="en-US" smtClean="0"/>
              <a:pPr>
                <a:spcBef>
                  <a:spcPct val="0"/>
                </a:spcBef>
              </a:pPr>
              <a:t>22 July 2022</a:t>
            </a:fld>
            <a:endParaRPr lang="en-US" altLang="en-US"/>
          </a:p>
        </p:txBody>
      </p:sp>
      <p:sp>
        <p:nvSpPr>
          <p:cNvPr id="77827" name="Rectangle 6">
            <a:extLst>
              <a:ext uri="{FF2B5EF4-FFF2-40B4-BE49-F238E27FC236}">
                <a16:creationId xmlns:a16="http://schemas.microsoft.com/office/drawing/2014/main" id="{5126F33C-9B33-764C-A8A9-72B093BBB35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Chapter 2 — Instructions: Language of the Computer</a:t>
            </a:r>
          </a:p>
        </p:txBody>
      </p:sp>
      <p:sp>
        <p:nvSpPr>
          <p:cNvPr id="77828" name="Rectangle 7">
            <a:extLst>
              <a:ext uri="{FF2B5EF4-FFF2-40B4-BE49-F238E27FC236}">
                <a16:creationId xmlns:a16="http://schemas.microsoft.com/office/drawing/2014/main" id="{D2CCFB31-8D8C-3844-A1A5-4045AA0CD7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36A4063-D023-FF4C-9548-76DCB2FEF6E3}" type="slidenum">
              <a:rPr lang="en-US" altLang="en-US"/>
              <a:pPr>
                <a:spcBef>
                  <a:spcPct val="0"/>
                </a:spcBef>
              </a:pPr>
              <a:t>48</a:t>
            </a:fld>
            <a:endParaRPr lang="en-US" altLang="en-US"/>
          </a:p>
        </p:txBody>
      </p:sp>
      <p:sp>
        <p:nvSpPr>
          <p:cNvPr id="77829" name="Rectangle 2">
            <a:extLst>
              <a:ext uri="{FF2B5EF4-FFF2-40B4-BE49-F238E27FC236}">
                <a16:creationId xmlns:a16="http://schemas.microsoft.com/office/drawing/2014/main" id="{8C5B247C-1AC5-8844-B634-BE1A7F63CF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30" name="Rectangle 3">
            <a:extLst>
              <a:ext uri="{FF2B5EF4-FFF2-40B4-BE49-F238E27FC236}">
                <a16:creationId xmlns:a16="http://schemas.microsoft.com/office/drawing/2014/main" id="{107848B8-CCF3-AF4E-A9D0-EE73CA80C9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Slide Image Placeholder 1">
            <a:extLst>
              <a:ext uri="{FF2B5EF4-FFF2-40B4-BE49-F238E27FC236}">
                <a16:creationId xmlns:a16="http://schemas.microsoft.com/office/drawing/2014/main" id="{059D7A19-359F-5D4A-9A75-4F6BC95835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4" name="Notes Placeholder 2">
            <a:extLst>
              <a:ext uri="{FF2B5EF4-FFF2-40B4-BE49-F238E27FC236}">
                <a16:creationId xmlns:a16="http://schemas.microsoft.com/office/drawing/2014/main" id="{F25F13EB-C54A-7B4E-A688-62121E43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AU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Write buffer allows the cache to proceed as soon as the data is placed in the buffer rather than wait the full latency to write the data into memory.</a:t>
            </a:r>
          </a:p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9875" name="Slide Number Placeholder 3">
            <a:extLst>
              <a:ext uri="{FF2B5EF4-FFF2-40B4-BE49-F238E27FC236}">
                <a16:creationId xmlns:a16="http://schemas.microsoft.com/office/drawing/2014/main" id="{632D26F8-16ED-C84F-A873-2CECA0DA38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D80751E-1D92-2D43-B917-45FA593C027F}" type="slidenum">
              <a:rPr lang="en-US" altLang="en-US"/>
              <a:pPr>
                <a:spcBef>
                  <a:spcPct val="0"/>
                </a:spcBef>
              </a:pPr>
              <a:t>49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>
            <a:extLst>
              <a:ext uri="{FF2B5EF4-FFF2-40B4-BE49-F238E27FC236}">
                <a16:creationId xmlns:a16="http://schemas.microsoft.com/office/drawing/2014/main" id="{AA5B9711-1F44-7240-9870-4D6386123F6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The University of Adelaide, School of Computer Science</a:t>
            </a:r>
          </a:p>
        </p:txBody>
      </p:sp>
      <p:sp>
        <p:nvSpPr>
          <p:cNvPr id="81922" name="Rectangle 3">
            <a:extLst>
              <a:ext uri="{FF2B5EF4-FFF2-40B4-BE49-F238E27FC236}">
                <a16:creationId xmlns:a16="http://schemas.microsoft.com/office/drawing/2014/main" id="{7115102A-C373-E84F-9D48-CBAF2F3BC8D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0E8A960-B3FE-8247-8856-4415B3B2F01E}" type="datetime3">
              <a:rPr lang="en-US" altLang="en-US" smtClean="0"/>
              <a:pPr>
                <a:spcBef>
                  <a:spcPct val="0"/>
                </a:spcBef>
              </a:pPr>
              <a:t>22 July 2022</a:t>
            </a:fld>
            <a:endParaRPr lang="en-US" altLang="en-US"/>
          </a:p>
        </p:txBody>
      </p:sp>
      <p:sp>
        <p:nvSpPr>
          <p:cNvPr id="81923" name="Rectangle 6">
            <a:extLst>
              <a:ext uri="{FF2B5EF4-FFF2-40B4-BE49-F238E27FC236}">
                <a16:creationId xmlns:a16="http://schemas.microsoft.com/office/drawing/2014/main" id="{20FF8875-3488-034E-AF16-A829E0C890C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Chapter 2 — Instructions: Language of the Computer</a:t>
            </a:r>
          </a:p>
        </p:txBody>
      </p:sp>
      <p:sp>
        <p:nvSpPr>
          <p:cNvPr id="81924" name="Rectangle 7">
            <a:extLst>
              <a:ext uri="{FF2B5EF4-FFF2-40B4-BE49-F238E27FC236}">
                <a16:creationId xmlns:a16="http://schemas.microsoft.com/office/drawing/2014/main" id="{2046E79B-0560-0546-9113-14FC98F4E8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E3E1B40-C163-D34B-A584-58E28A443B4F}" type="slidenum">
              <a:rPr lang="en-US" altLang="en-US"/>
              <a:pPr>
                <a:spcBef>
                  <a:spcPct val="0"/>
                </a:spcBef>
              </a:pPr>
              <a:t>50</a:t>
            </a:fld>
            <a:endParaRPr lang="en-US" altLang="en-US"/>
          </a:p>
        </p:txBody>
      </p:sp>
      <p:sp>
        <p:nvSpPr>
          <p:cNvPr id="81925" name="Rectangle 2">
            <a:extLst>
              <a:ext uri="{FF2B5EF4-FFF2-40B4-BE49-F238E27FC236}">
                <a16:creationId xmlns:a16="http://schemas.microsoft.com/office/drawing/2014/main" id="{6FBEF49B-EACA-8241-9483-8428DF3E0D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6" name="Rectangle 3">
            <a:extLst>
              <a:ext uri="{FF2B5EF4-FFF2-40B4-BE49-F238E27FC236}">
                <a16:creationId xmlns:a16="http://schemas.microsoft.com/office/drawing/2014/main" id="{C74E0199-E0F9-FE41-8BD1-BC600AFB22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AU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Fully associative (1 set of 8 blocks)  | Direct-mapped (8 sets of 1 block)  | Set Associative (4 sets of 2 blocks)</a:t>
            </a:r>
          </a:p>
          <a:p>
            <a:r>
              <a:rPr lang="en-AU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32-block main memory. Assume 4 bytes per block.</a:t>
            </a:r>
          </a:p>
          <a:p>
            <a:endParaRPr lang="en-AU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r>
              <a:rPr lang="en-AU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Assume each block is 4 bytes (for simplicity)</a:t>
            </a:r>
          </a:p>
          <a:p>
            <a:r>
              <a:rPr lang="en-AU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Tag Blk Offset</a:t>
            </a:r>
          </a:p>
          <a:p>
            <a:r>
              <a:rPr lang="en-AU" altLang="en-US" dirty="0">
                <a:latin typeface="Consolas" panose="020B0609020204030204" pitchFamily="49" charset="0"/>
                <a:ea typeface="ＭＳ Ｐゴシック" panose="020B0600070205080204" pitchFamily="34" charset="-128"/>
                <a:cs typeface="Consolas" panose="020B0609020204030204" pitchFamily="49" charset="0"/>
              </a:rPr>
              <a:t>xx 000 00		block 00000 (0), block 01000 (8), block 10000 (16), block 11000 (24)</a:t>
            </a:r>
          </a:p>
          <a:p>
            <a:r>
              <a:rPr lang="en-AU" altLang="en-US" dirty="0">
                <a:latin typeface="Consolas" panose="020B0609020204030204" pitchFamily="49" charset="0"/>
                <a:ea typeface="ＭＳ Ｐゴシック" panose="020B0600070205080204" pitchFamily="34" charset="-128"/>
                <a:cs typeface="Consolas" panose="020B0609020204030204" pitchFamily="49" charset="0"/>
              </a:rPr>
              <a:t>xx 001 00</a:t>
            </a:r>
          </a:p>
          <a:p>
            <a:r>
              <a:rPr lang="en-AU" altLang="en-US" dirty="0">
                <a:latin typeface="Consolas" panose="020B0609020204030204" pitchFamily="49" charset="0"/>
                <a:ea typeface="ＭＳ Ｐゴシック" panose="020B0600070205080204" pitchFamily="34" charset="-128"/>
                <a:cs typeface="Consolas" panose="020B0609020204030204" pitchFamily="49" charset="0"/>
              </a:rPr>
              <a:t>xx 010 00</a:t>
            </a:r>
          </a:p>
          <a:p>
            <a:endParaRPr lang="en-AU" altLang="en-US" dirty="0">
              <a:latin typeface="Consolas" panose="020B0609020204030204" pitchFamily="49" charset="0"/>
              <a:ea typeface="ＭＳ Ｐゴシック" panose="020B0600070205080204" pitchFamily="34" charset="-128"/>
              <a:cs typeface="Consolas" panose="020B0609020204030204" pitchFamily="49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>
            <a:extLst>
              <a:ext uri="{FF2B5EF4-FFF2-40B4-BE49-F238E27FC236}">
                <a16:creationId xmlns:a16="http://schemas.microsoft.com/office/drawing/2014/main" id="{CF0F78AA-E21F-7C4E-8E99-9ED95175EA4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The University of Adelaide, School of Computer Science</a:t>
            </a:r>
          </a:p>
        </p:txBody>
      </p:sp>
      <p:sp>
        <p:nvSpPr>
          <p:cNvPr id="86018" name="Rectangle 3">
            <a:extLst>
              <a:ext uri="{FF2B5EF4-FFF2-40B4-BE49-F238E27FC236}">
                <a16:creationId xmlns:a16="http://schemas.microsoft.com/office/drawing/2014/main" id="{BEC5119B-97FF-824D-B69A-D039A3C6669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58F6510-5C91-4944-9103-ADE3E43024E4}" type="datetime3">
              <a:rPr lang="en-US" altLang="en-US" smtClean="0"/>
              <a:pPr>
                <a:spcBef>
                  <a:spcPct val="0"/>
                </a:spcBef>
              </a:pPr>
              <a:t>22 July 2022</a:t>
            </a:fld>
            <a:endParaRPr lang="en-US" altLang="en-US"/>
          </a:p>
        </p:txBody>
      </p:sp>
      <p:sp>
        <p:nvSpPr>
          <p:cNvPr id="86019" name="Rectangle 6">
            <a:extLst>
              <a:ext uri="{FF2B5EF4-FFF2-40B4-BE49-F238E27FC236}">
                <a16:creationId xmlns:a16="http://schemas.microsoft.com/office/drawing/2014/main" id="{CE3172A9-C565-C243-A41D-B30F06C7187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Chapter 2 — Instructions: Language of the Computer</a:t>
            </a:r>
          </a:p>
        </p:txBody>
      </p:sp>
      <p:sp>
        <p:nvSpPr>
          <p:cNvPr id="86020" name="Rectangle 7">
            <a:extLst>
              <a:ext uri="{FF2B5EF4-FFF2-40B4-BE49-F238E27FC236}">
                <a16:creationId xmlns:a16="http://schemas.microsoft.com/office/drawing/2014/main" id="{DEA3121F-9C6C-1E46-97D4-1D849FEA0C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B631F38-FE36-254C-AB8F-AB5ABC0306C4}" type="slidenum">
              <a:rPr lang="en-US" altLang="en-US"/>
              <a:pPr>
                <a:spcBef>
                  <a:spcPct val="0"/>
                </a:spcBef>
              </a:pPr>
              <a:t>53</a:t>
            </a:fld>
            <a:endParaRPr lang="en-US" altLang="en-US"/>
          </a:p>
        </p:txBody>
      </p:sp>
      <p:sp>
        <p:nvSpPr>
          <p:cNvPr id="86021" name="Rectangle 2">
            <a:extLst>
              <a:ext uri="{FF2B5EF4-FFF2-40B4-BE49-F238E27FC236}">
                <a16:creationId xmlns:a16="http://schemas.microsoft.com/office/drawing/2014/main" id="{626BBF8D-A627-A549-B317-996E30A363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2" name="Rectangle 3">
            <a:extLst>
              <a:ext uri="{FF2B5EF4-FFF2-40B4-BE49-F238E27FC236}">
                <a16:creationId xmlns:a16="http://schemas.microsoft.com/office/drawing/2014/main" id="{49621A91-1B1F-974B-A2BB-A68FA57C15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>
            <a:extLst>
              <a:ext uri="{FF2B5EF4-FFF2-40B4-BE49-F238E27FC236}">
                <a16:creationId xmlns:a16="http://schemas.microsoft.com/office/drawing/2014/main" id="{FEE4A8B1-D5C6-FD43-9CDD-8932C85F1F1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The University of Adelaide, School of Computer Science</a:t>
            </a:r>
          </a:p>
        </p:txBody>
      </p:sp>
      <p:sp>
        <p:nvSpPr>
          <p:cNvPr id="88066" name="Rectangle 3">
            <a:extLst>
              <a:ext uri="{FF2B5EF4-FFF2-40B4-BE49-F238E27FC236}">
                <a16:creationId xmlns:a16="http://schemas.microsoft.com/office/drawing/2014/main" id="{8330ADA1-F8CE-E34C-854C-EF077FFFCDE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AE7FC01-89C8-164F-A899-D6631DC40D66}" type="datetime3">
              <a:rPr lang="en-US" altLang="en-US" smtClean="0"/>
              <a:pPr>
                <a:spcBef>
                  <a:spcPct val="0"/>
                </a:spcBef>
              </a:pPr>
              <a:t>22 July 2022</a:t>
            </a:fld>
            <a:endParaRPr lang="en-US" altLang="en-US"/>
          </a:p>
        </p:txBody>
      </p:sp>
      <p:sp>
        <p:nvSpPr>
          <p:cNvPr id="88067" name="Rectangle 6">
            <a:extLst>
              <a:ext uri="{FF2B5EF4-FFF2-40B4-BE49-F238E27FC236}">
                <a16:creationId xmlns:a16="http://schemas.microsoft.com/office/drawing/2014/main" id="{633C3656-642A-1F47-AA2F-5C5E90E6402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Chapter 2 — Instructions: Language of the Computer</a:t>
            </a:r>
          </a:p>
        </p:txBody>
      </p:sp>
      <p:sp>
        <p:nvSpPr>
          <p:cNvPr id="88068" name="Rectangle 7">
            <a:extLst>
              <a:ext uri="{FF2B5EF4-FFF2-40B4-BE49-F238E27FC236}">
                <a16:creationId xmlns:a16="http://schemas.microsoft.com/office/drawing/2014/main" id="{4D9D2C8C-A78D-CB4C-81E3-CF3386BC9B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27EA8F1-BAE6-8746-8BA0-663AF78E5E6D}" type="slidenum">
              <a:rPr lang="en-US" altLang="en-US"/>
              <a:pPr>
                <a:spcBef>
                  <a:spcPct val="0"/>
                </a:spcBef>
              </a:pPr>
              <a:t>54</a:t>
            </a:fld>
            <a:endParaRPr lang="en-US" altLang="en-US"/>
          </a:p>
        </p:txBody>
      </p:sp>
      <p:sp>
        <p:nvSpPr>
          <p:cNvPr id="88069" name="Rectangle 2">
            <a:extLst>
              <a:ext uri="{FF2B5EF4-FFF2-40B4-BE49-F238E27FC236}">
                <a16:creationId xmlns:a16="http://schemas.microsoft.com/office/drawing/2014/main" id="{FF7EE414-7645-C34C-B85A-C6D1315B5C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70" name="Rectangle 3">
            <a:extLst>
              <a:ext uri="{FF2B5EF4-FFF2-40B4-BE49-F238E27FC236}">
                <a16:creationId xmlns:a16="http://schemas.microsoft.com/office/drawing/2014/main" id="{D4A1E522-94C4-CF46-B19B-975EC5151A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AU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Miss rate can be a misleading measure.  Why?</a:t>
            </a:r>
          </a:p>
          <a:p>
            <a:r>
              <a:rPr lang="en-AU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Hence, misses per instruction (rather than misses per memory reference).</a:t>
            </a:r>
          </a:p>
          <a:p>
            <a:endParaRPr lang="en-AU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r>
              <a:rPr lang="en-AU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Problem with BOTH above measures:  Do NOT factor in the COST of a miss.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B55DF1DF-4EBB-EA4E-A194-B93CA171901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The University of Adelaide, School of Computer Science</a:t>
            </a:r>
          </a:p>
        </p:txBody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66258DDF-EC09-4648-B02B-5C9A65D7D53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5F5D1E1-08AB-9740-9AF4-210401CB0E33}" type="datetime3">
              <a:rPr lang="en-US" altLang="en-US" smtClean="0"/>
              <a:pPr>
                <a:spcBef>
                  <a:spcPct val="0"/>
                </a:spcBef>
              </a:pPr>
              <a:t>22 July 2022</a:t>
            </a:fld>
            <a:endParaRPr lang="en-US" altLang="en-US"/>
          </a:p>
        </p:txBody>
      </p:sp>
      <p:sp>
        <p:nvSpPr>
          <p:cNvPr id="19459" name="Rectangle 6">
            <a:extLst>
              <a:ext uri="{FF2B5EF4-FFF2-40B4-BE49-F238E27FC236}">
                <a16:creationId xmlns:a16="http://schemas.microsoft.com/office/drawing/2014/main" id="{D637F98D-F4DA-1B41-AEAD-2157475BED1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Chapter 2 — Instructions: Language of the Computer</a:t>
            </a:r>
          </a:p>
        </p:txBody>
      </p:sp>
      <p:sp>
        <p:nvSpPr>
          <p:cNvPr id="19460" name="Rectangle 7">
            <a:extLst>
              <a:ext uri="{FF2B5EF4-FFF2-40B4-BE49-F238E27FC236}">
                <a16:creationId xmlns:a16="http://schemas.microsoft.com/office/drawing/2014/main" id="{1F3A1631-FA3A-E741-9BE0-25161B8BFA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806B660-F848-E04F-98AA-C1FB3B73D729}" type="slidenum">
              <a:rPr lang="en-US" altLang="en-US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  <p:sp>
        <p:nvSpPr>
          <p:cNvPr id="19461" name="Rectangle 2">
            <a:extLst>
              <a:ext uri="{FF2B5EF4-FFF2-40B4-BE49-F238E27FC236}">
                <a16:creationId xmlns:a16="http://schemas.microsoft.com/office/drawing/2014/main" id="{9D7D124D-71CB-E74A-A931-BBE683A39C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>
            <a:extLst>
              <a:ext uri="{FF2B5EF4-FFF2-40B4-BE49-F238E27FC236}">
                <a16:creationId xmlns:a16="http://schemas.microsoft.com/office/drawing/2014/main" id="{7D5B9C6D-3721-1C4F-82B3-BB841ED229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2">
            <a:extLst>
              <a:ext uri="{FF2B5EF4-FFF2-40B4-BE49-F238E27FC236}">
                <a16:creationId xmlns:a16="http://schemas.microsoft.com/office/drawing/2014/main" id="{C4BB020F-ADD2-554E-924F-4068F759EBE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The University of Adelaide, School of Computer Science</a:t>
            </a:r>
          </a:p>
        </p:txBody>
      </p:sp>
      <p:sp>
        <p:nvSpPr>
          <p:cNvPr id="90114" name="Rectangle 3">
            <a:extLst>
              <a:ext uri="{FF2B5EF4-FFF2-40B4-BE49-F238E27FC236}">
                <a16:creationId xmlns:a16="http://schemas.microsoft.com/office/drawing/2014/main" id="{50D40AAE-692E-7842-8EE7-D98EFE6459E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BEBC830-FD59-1242-B5DE-E342A58DA8B5}" type="datetime3">
              <a:rPr lang="en-US" altLang="en-US" smtClean="0"/>
              <a:pPr>
                <a:spcBef>
                  <a:spcPct val="0"/>
                </a:spcBef>
              </a:pPr>
              <a:t>22 July 2022</a:t>
            </a:fld>
            <a:endParaRPr lang="en-US" altLang="en-US"/>
          </a:p>
        </p:txBody>
      </p:sp>
      <p:sp>
        <p:nvSpPr>
          <p:cNvPr id="90115" name="Rectangle 6">
            <a:extLst>
              <a:ext uri="{FF2B5EF4-FFF2-40B4-BE49-F238E27FC236}">
                <a16:creationId xmlns:a16="http://schemas.microsoft.com/office/drawing/2014/main" id="{F5E8CA4E-7925-1845-93CF-A10AEBD44E1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Chapter 2 — Instructions: Language of the Computer</a:t>
            </a:r>
          </a:p>
        </p:txBody>
      </p:sp>
      <p:sp>
        <p:nvSpPr>
          <p:cNvPr id="90116" name="Rectangle 7">
            <a:extLst>
              <a:ext uri="{FF2B5EF4-FFF2-40B4-BE49-F238E27FC236}">
                <a16:creationId xmlns:a16="http://schemas.microsoft.com/office/drawing/2014/main" id="{36224590-7E75-0C47-8225-15A1DDE77A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BA5DE67-1251-284F-BE67-865FE38864E7}" type="slidenum">
              <a:rPr lang="en-US" altLang="en-US"/>
              <a:pPr>
                <a:spcBef>
                  <a:spcPct val="0"/>
                </a:spcBef>
              </a:pPr>
              <a:t>55</a:t>
            </a:fld>
            <a:endParaRPr lang="en-US" altLang="en-US"/>
          </a:p>
        </p:txBody>
      </p:sp>
      <p:sp>
        <p:nvSpPr>
          <p:cNvPr id="90117" name="Rectangle 2">
            <a:extLst>
              <a:ext uri="{FF2B5EF4-FFF2-40B4-BE49-F238E27FC236}">
                <a16:creationId xmlns:a16="http://schemas.microsoft.com/office/drawing/2014/main" id="{50A6DB24-3D1A-1245-B0C0-7487699AF5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8" name="Rectangle 3">
            <a:extLst>
              <a:ext uri="{FF2B5EF4-FFF2-40B4-BE49-F238E27FC236}">
                <a16:creationId xmlns:a16="http://schemas.microsoft.com/office/drawing/2014/main" id="{0D6AC900-FEA4-684A-B229-8BE0C77752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AU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Caching must cope with translation of virtual address to physical address.</a:t>
            </a:r>
          </a:p>
          <a:p>
            <a:r>
              <a:rPr lang="en-AU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Common optimization:  Use the page offset, i.e., the part that is identical in both virtual and physical addresses, to index the cache.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48037C8D-AF47-454B-BE60-F39C793BEF4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The University of Adelaide, School of Computer Science</a:t>
            </a:r>
          </a:p>
        </p:txBody>
      </p:sp>
      <p:sp>
        <p:nvSpPr>
          <p:cNvPr id="21506" name="Rectangle 3">
            <a:extLst>
              <a:ext uri="{FF2B5EF4-FFF2-40B4-BE49-F238E27FC236}">
                <a16:creationId xmlns:a16="http://schemas.microsoft.com/office/drawing/2014/main" id="{4BE12A1A-2FEF-5847-89B4-5B40DA5BFFC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D81617B-DD63-8343-BA19-EB875EDDDDE2}" type="datetime3">
              <a:rPr lang="en-US" altLang="en-US" smtClean="0"/>
              <a:pPr>
                <a:spcBef>
                  <a:spcPct val="0"/>
                </a:spcBef>
              </a:pPr>
              <a:t>22 July 2022</a:t>
            </a:fld>
            <a:endParaRPr lang="en-US" altLang="en-US"/>
          </a:p>
        </p:txBody>
      </p:sp>
      <p:sp>
        <p:nvSpPr>
          <p:cNvPr id="21507" name="Rectangle 6">
            <a:extLst>
              <a:ext uri="{FF2B5EF4-FFF2-40B4-BE49-F238E27FC236}">
                <a16:creationId xmlns:a16="http://schemas.microsoft.com/office/drawing/2014/main" id="{946363A9-3316-A340-AB66-69E38579693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Chapter 2 — Instructions: Language of the Computer</a:t>
            </a:r>
          </a:p>
        </p:txBody>
      </p:sp>
      <p:sp>
        <p:nvSpPr>
          <p:cNvPr id="21508" name="Rectangle 7">
            <a:extLst>
              <a:ext uri="{FF2B5EF4-FFF2-40B4-BE49-F238E27FC236}">
                <a16:creationId xmlns:a16="http://schemas.microsoft.com/office/drawing/2014/main" id="{27A00788-CD48-D345-A063-BCDA22D633B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B0097F5-8359-3B48-BFED-371028988EEA}" type="slidenum">
              <a:rPr lang="en-US" altLang="en-US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  <p:sp>
        <p:nvSpPr>
          <p:cNvPr id="21509" name="Rectangle 2">
            <a:extLst>
              <a:ext uri="{FF2B5EF4-FFF2-40B4-BE49-F238E27FC236}">
                <a16:creationId xmlns:a16="http://schemas.microsoft.com/office/drawing/2014/main" id="{397C0A69-F9D9-FB4C-A19E-87BAE592DA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10" name="Rectangle 3">
            <a:extLst>
              <a:ext uri="{FF2B5EF4-FFF2-40B4-BE49-F238E27FC236}">
                <a16:creationId xmlns:a16="http://schemas.microsoft.com/office/drawing/2014/main" id="{D3C7A443-1869-EA40-8DBC-D14216E882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>
            <a:extLst>
              <a:ext uri="{FF2B5EF4-FFF2-40B4-BE49-F238E27FC236}">
                <a16:creationId xmlns:a16="http://schemas.microsoft.com/office/drawing/2014/main" id="{65FA4250-A90F-1548-BED2-2E7D1AE0E8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4" name="Notes Placeholder 2">
            <a:extLst>
              <a:ext uri="{FF2B5EF4-FFF2-40B4-BE49-F238E27FC236}">
                <a16:creationId xmlns:a16="http://schemas.microsoft.com/office/drawing/2014/main" id="{33A3DF9C-782D-114D-9141-67E9C59B4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2"/>
            <a:r>
              <a:rPr lang="en-US" altLang="en-US" sz="20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Utilization = (</a:t>
            </a:r>
            <a:r>
              <a:rPr lang="en-US" altLang="en-US" sz="200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</a:t>
            </a:r>
            <a:r>
              <a:rPr lang="en-US" altLang="en-US" sz="2000" baseline="-2500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total</a:t>
            </a:r>
            <a:r>
              <a:rPr lang="en-US" altLang="en-US" sz="20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– </a:t>
            </a:r>
            <a:r>
              <a:rPr lang="en-US" altLang="en-US" sz="200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</a:t>
            </a:r>
            <a:r>
              <a:rPr lang="en-US" altLang="en-US" sz="2000" baseline="-2500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idle</a:t>
            </a:r>
            <a:r>
              <a:rPr lang="en-US" altLang="en-US" sz="20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) / </a:t>
            </a:r>
            <a:r>
              <a:rPr lang="en-US" altLang="en-US" sz="200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</a:t>
            </a:r>
            <a:r>
              <a:rPr lang="en-US" altLang="en-US" sz="2000" baseline="-2500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total</a:t>
            </a:r>
            <a:endParaRPr lang="en-US" altLang="en-US" sz="2000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Atharva: Extend this graph from 2010 to 2020.</a:t>
            </a:r>
          </a:p>
        </p:txBody>
      </p:sp>
      <p:sp>
        <p:nvSpPr>
          <p:cNvPr id="23555" name="Slide Number Placeholder 3">
            <a:extLst>
              <a:ext uri="{FF2B5EF4-FFF2-40B4-BE49-F238E27FC236}">
                <a16:creationId xmlns:a16="http://schemas.microsoft.com/office/drawing/2014/main" id="{3590D8BD-4500-5D47-8F5C-66D0D2E8C3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C5EB362-FBCE-2244-95FF-09447A093BB1}" type="slidenum">
              <a:rPr lang="en-US" altLang="en-US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>
            <a:extLst>
              <a:ext uri="{FF2B5EF4-FFF2-40B4-BE49-F238E27FC236}">
                <a16:creationId xmlns:a16="http://schemas.microsoft.com/office/drawing/2014/main" id="{8C821853-3C43-7A45-A7A2-9E7229C99A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2" name="Notes Placeholder 2">
            <a:extLst>
              <a:ext uri="{FF2B5EF4-FFF2-40B4-BE49-F238E27FC236}">
                <a16:creationId xmlns:a16="http://schemas.microsoft.com/office/drawing/2014/main" id="{89CA49EF-3281-014C-B9E1-8E945A263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2"/>
            <a:r>
              <a:rPr lang="en-US" altLang="en-US" sz="2000">
                <a:latin typeface="Arial" panose="020B0604020202020204" pitchFamily="34" charset="0"/>
                <a:ea typeface="ＭＳ Ｐゴシック" panose="020B0600070205080204" pitchFamily="34" charset="-128"/>
              </a:rPr>
              <a:t>Utilization = (t</a:t>
            </a:r>
            <a:r>
              <a:rPr lang="en-US" altLang="en-US" sz="2000" baseline="-25000">
                <a:latin typeface="Arial" panose="020B0604020202020204" pitchFamily="34" charset="0"/>
                <a:ea typeface="ＭＳ Ｐゴシック" panose="020B0600070205080204" pitchFamily="34" charset="-128"/>
              </a:rPr>
              <a:t>total</a:t>
            </a:r>
            <a:r>
              <a:rPr lang="en-US" altLang="en-US" sz="2000">
                <a:latin typeface="Arial" panose="020B0604020202020204" pitchFamily="34" charset="0"/>
                <a:ea typeface="ＭＳ Ｐゴシック" panose="020B0600070205080204" pitchFamily="34" charset="-128"/>
              </a:rPr>
              <a:t> – t</a:t>
            </a:r>
            <a:r>
              <a:rPr lang="en-US" altLang="en-US" sz="2000" baseline="-25000">
                <a:latin typeface="Arial" panose="020B0604020202020204" pitchFamily="34" charset="0"/>
                <a:ea typeface="ＭＳ Ｐゴシック" panose="020B0600070205080204" pitchFamily="34" charset="-128"/>
              </a:rPr>
              <a:t>idle</a:t>
            </a:r>
            <a:r>
              <a:rPr lang="en-US" altLang="en-US" sz="2000">
                <a:latin typeface="Arial" panose="020B0604020202020204" pitchFamily="34" charset="0"/>
                <a:ea typeface="ＭＳ Ｐゴシック" panose="020B0600070205080204" pitchFamily="34" charset="-128"/>
              </a:rPr>
              <a:t>) / t</a:t>
            </a:r>
            <a:r>
              <a:rPr lang="en-US" altLang="en-US" sz="2000" baseline="-25000">
                <a:latin typeface="Arial" panose="020B0604020202020204" pitchFamily="34" charset="0"/>
                <a:ea typeface="ＭＳ Ｐゴシック" panose="020B0600070205080204" pitchFamily="34" charset="-128"/>
              </a:rPr>
              <a:t>total</a:t>
            </a:r>
            <a:endParaRPr lang="en-US" altLang="en-US" sz="200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5603" name="Slide Number Placeholder 3">
            <a:extLst>
              <a:ext uri="{FF2B5EF4-FFF2-40B4-BE49-F238E27FC236}">
                <a16:creationId xmlns:a16="http://schemas.microsoft.com/office/drawing/2014/main" id="{19297998-38C0-E440-860F-929BDD1553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31E6149-BDF0-AF4C-BCA8-2A9AF08CF7B2}" type="slidenum">
              <a:rPr lang="en-US" altLang="en-US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>
            <a:extLst>
              <a:ext uri="{FF2B5EF4-FFF2-40B4-BE49-F238E27FC236}">
                <a16:creationId xmlns:a16="http://schemas.microsoft.com/office/drawing/2014/main" id="{C89E5E2D-9C9E-0445-A773-736614EF985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The University of Adelaide, School of Computer Science</a:t>
            </a:r>
          </a:p>
        </p:txBody>
      </p:sp>
      <p:sp>
        <p:nvSpPr>
          <p:cNvPr id="27650" name="Rectangle 3">
            <a:extLst>
              <a:ext uri="{FF2B5EF4-FFF2-40B4-BE49-F238E27FC236}">
                <a16:creationId xmlns:a16="http://schemas.microsoft.com/office/drawing/2014/main" id="{1B5EAA21-684D-ED49-83C1-CFB1BF28E3F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2E5314B-DF28-1C4C-B780-21AC855313B8}" type="datetime3">
              <a:rPr lang="en-US" altLang="en-US" smtClean="0"/>
              <a:pPr>
                <a:spcBef>
                  <a:spcPct val="0"/>
                </a:spcBef>
              </a:pPr>
              <a:t>22 July 2022</a:t>
            </a:fld>
            <a:endParaRPr lang="en-US" altLang="en-US"/>
          </a:p>
        </p:txBody>
      </p:sp>
      <p:sp>
        <p:nvSpPr>
          <p:cNvPr id="27651" name="Rectangle 6">
            <a:extLst>
              <a:ext uri="{FF2B5EF4-FFF2-40B4-BE49-F238E27FC236}">
                <a16:creationId xmlns:a16="http://schemas.microsoft.com/office/drawing/2014/main" id="{87C03B43-2834-3F4B-B29E-6C498B48D6A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Chapter 2 — Instructions: Language of the Computer</a:t>
            </a:r>
          </a:p>
        </p:txBody>
      </p:sp>
      <p:sp>
        <p:nvSpPr>
          <p:cNvPr id="27652" name="Rectangle 7">
            <a:extLst>
              <a:ext uri="{FF2B5EF4-FFF2-40B4-BE49-F238E27FC236}">
                <a16:creationId xmlns:a16="http://schemas.microsoft.com/office/drawing/2014/main" id="{8E8484D4-49B7-0E49-9CB0-CFB9E81DC5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FDA0C38-F98D-0544-9D26-4D1B6E9BC0DF}" type="slidenum">
              <a:rPr lang="en-US" altLang="en-US"/>
              <a:pPr>
                <a:spcBef>
                  <a:spcPct val="0"/>
                </a:spcBef>
              </a:pPr>
              <a:t>7</a:t>
            </a:fld>
            <a:endParaRPr lang="en-US" altLang="en-US"/>
          </a:p>
        </p:txBody>
      </p:sp>
      <p:sp>
        <p:nvSpPr>
          <p:cNvPr id="27653" name="Rectangle 2">
            <a:extLst>
              <a:ext uri="{FF2B5EF4-FFF2-40B4-BE49-F238E27FC236}">
                <a16:creationId xmlns:a16="http://schemas.microsoft.com/office/drawing/2014/main" id="{ADAA3C3A-1B1A-F640-821F-8624E35D07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4" name="Rectangle 3">
            <a:extLst>
              <a:ext uri="{FF2B5EF4-FFF2-40B4-BE49-F238E27FC236}">
                <a16:creationId xmlns:a16="http://schemas.microsoft.com/office/drawing/2014/main" id="{59190703-4353-AC4A-AED3-BB14DF322A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3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QUIZ?</a:t>
            </a:r>
          </a:p>
          <a:p>
            <a:pPr lvl="3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lvl="3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Assuming a 64-bit architecture: </a:t>
            </a:r>
          </a:p>
          <a:p>
            <a:pPr lvl="3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lvl="3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Data References:  25.6 billion 64-bit data references/second +</a:t>
            </a:r>
          </a:p>
          <a:p>
            <a:pPr lvl="3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Instruction References:  12.8 billion 128-bit instruction references/second</a:t>
            </a:r>
          </a:p>
          <a:p>
            <a:pPr lvl="3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= 409.6 GB/s!</a:t>
            </a:r>
          </a:p>
          <a:p>
            <a:pPr lvl="3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lvl="3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How to bridge the gap?  How to give the illusion of a large, fast memory being presented to the processor?</a:t>
            </a:r>
          </a:p>
          <a:p>
            <a:endParaRPr lang="en-AU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40DE06D-251B-2149-9CBC-FEE2694613E2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3340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>
            <a:extLst>
              <a:ext uri="{FF2B5EF4-FFF2-40B4-BE49-F238E27FC236}">
                <a16:creationId xmlns:a16="http://schemas.microsoft.com/office/drawing/2014/main" id="{FA4ADA3A-EEA5-5B44-85AB-6E2D0A7A41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6" name="Notes Placeholder 2">
            <a:extLst>
              <a:ext uri="{FF2B5EF4-FFF2-40B4-BE49-F238E27FC236}">
                <a16:creationId xmlns:a16="http://schemas.microsoft.com/office/drawing/2014/main" id="{8B63EE92-65F7-AC4A-A76B-775F952A8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Which was Intel?  Which is AMD?  Others?</a:t>
            </a:r>
          </a:p>
        </p:txBody>
      </p:sp>
      <p:sp>
        <p:nvSpPr>
          <p:cNvPr id="47107" name="Slide Number Placeholder 3">
            <a:extLst>
              <a:ext uri="{FF2B5EF4-FFF2-40B4-BE49-F238E27FC236}">
                <a16:creationId xmlns:a16="http://schemas.microsoft.com/office/drawing/2014/main" id="{851D5ECD-292C-D842-9734-04FBF03FA4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5A24CB2-732A-5245-970B-9B63B6FFC74E}" type="slidenum">
              <a:rPr lang="en-US" altLang="en-US" sz="1200"/>
              <a:pPr/>
              <a:t>25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Image Placeholder 1">
            <a:extLst>
              <a:ext uri="{FF2B5EF4-FFF2-40B4-BE49-F238E27FC236}">
                <a16:creationId xmlns:a16="http://schemas.microsoft.com/office/drawing/2014/main" id="{21E05458-E0F1-AA4D-9B46-F47851BDB5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0" name="Notes Placeholder 2">
            <a:extLst>
              <a:ext uri="{FF2B5EF4-FFF2-40B4-BE49-F238E27FC236}">
                <a16:creationId xmlns:a16="http://schemas.microsoft.com/office/drawing/2014/main" id="{691D8AF8-5F16-AB43-A9A9-3131DE0519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3251" name="Slide Number Placeholder 3">
            <a:extLst>
              <a:ext uri="{FF2B5EF4-FFF2-40B4-BE49-F238E27FC236}">
                <a16:creationId xmlns:a16="http://schemas.microsoft.com/office/drawing/2014/main" id="{7CA70A5B-B84A-DE45-96B0-440F8F86A0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20482BB-3F2C-4342-971C-D39E776CD67E}" type="slidenum">
              <a:rPr lang="en-US" altLang="en-US"/>
              <a:pPr>
                <a:spcBef>
                  <a:spcPct val="0"/>
                </a:spcBef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9">
            <a:extLst>
              <a:ext uri="{FF2B5EF4-FFF2-40B4-BE49-F238E27FC236}">
                <a16:creationId xmlns:a16="http://schemas.microsoft.com/office/drawing/2014/main" id="{4C4BC988-4F55-0B45-8B4A-A1078F2428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197100" y="765175"/>
            <a:ext cx="46038" cy="5732463"/>
          </a:xfrm>
          <a:prstGeom prst="rect">
            <a:avLst/>
          </a:prstGeom>
          <a:gradFill rotWithShape="1">
            <a:gsLst>
              <a:gs pos="0">
                <a:srgbClr val="808080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7" name="Rectangle 20">
            <a:extLst>
              <a:ext uri="{FF2B5EF4-FFF2-40B4-BE49-F238E27FC236}">
                <a16:creationId xmlns:a16="http://schemas.microsoft.com/office/drawing/2014/main" id="{F8C7FE40-CAD9-B145-A869-E5468B6035D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559050" y="1195388"/>
            <a:ext cx="46038" cy="3816350"/>
          </a:xfrm>
          <a:prstGeom prst="rect">
            <a:avLst/>
          </a:prstGeom>
          <a:gradFill rotWithShape="1">
            <a:gsLst>
              <a:gs pos="0">
                <a:srgbClr val="767D79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" name="Rectangle 21">
            <a:extLst>
              <a:ext uri="{FF2B5EF4-FFF2-40B4-BE49-F238E27FC236}">
                <a16:creationId xmlns:a16="http://schemas.microsoft.com/office/drawing/2014/main" id="{D6042BD3-5504-F34F-BC13-B8353661514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341563" y="1916113"/>
            <a:ext cx="6623050" cy="46037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2" name="Text Box 42">
            <a:extLst>
              <a:ext uri="{FF2B5EF4-FFF2-40B4-BE49-F238E27FC236}">
                <a16:creationId xmlns:a16="http://schemas.microsoft.com/office/drawing/2014/main" id="{A0FE9AC4-DE20-044A-A7ED-8E54D4FD4AE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88350" y="6497638"/>
            <a:ext cx="5762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CFC8AAF3-A7EA-004B-BF91-91A971C5F795}" type="slidenum">
              <a:rPr lang="en-AU" altLang="en-US" sz="1200" b="1">
                <a:solidFill>
                  <a:schemeClr val="bg1"/>
                </a:solidFill>
              </a:rPr>
              <a:pPr algn="r"/>
              <a:t>‹#›</a:t>
            </a:fld>
            <a:endParaRPr lang="en-GB" altLang="en-US" sz="1200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004370-F8CC-7F44-A56F-7F28BDAD81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9547" y="1479550"/>
            <a:ext cx="1797991" cy="220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22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D2D008B-8E98-AF44-B678-20DF55F6975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CDCE439-BAA9-A345-9FB8-B547EDA79BF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009900" y="6248400"/>
            <a:ext cx="3175000" cy="457200"/>
          </a:xfrm>
          <a:ln/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pPr>
              <a:defRPr/>
            </a:pPr>
            <a:r>
              <a:rPr lang="en-US"/>
              <a:t>Copyright © 2012-2020, Elsevier Inc. Copyright © 2021-2022, Wu-chun Feng. </a:t>
            </a:r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BD24C7D-3FE6-0F47-BAE9-1778B48F1D7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AF7B37B9-F025-1B45-A623-5702700F06F0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4047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8382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8382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3712380-D250-5B4B-86E3-B0BA22D4E52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E4CE66B-026D-9646-8D1C-9AF86943E9C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2997200" y="6248400"/>
            <a:ext cx="3149600" cy="457200"/>
          </a:xfrm>
          <a:ln/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pPr>
              <a:defRPr/>
            </a:pPr>
            <a:r>
              <a:rPr lang="en-US"/>
              <a:t>Copyright © 2012-2020, Elsevier Inc. Copyright © 2021-2022, Wu-chun Feng. </a:t>
            </a:r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4241018-A62C-1343-A33E-D3100F12913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08972E2F-9C78-A043-AD5A-422A1A30759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9218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dgm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12">
            <a:extLst>
              <a:ext uri="{FF2B5EF4-FFF2-40B4-BE49-F238E27FC236}">
                <a16:creationId xmlns:a16="http://schemas.microsoft.com/office/drawing/2014/main" id="{BD75EC00-4517-2F41-85B0-7E230A07182C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553200"/>
            <a:ext cx="297180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15888"/>
            <a:ext cx="8281987" cy="701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4213" y="1125538"/>
            <a:ext cx="8270875" cy="51117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3938D051-5186-A049-BD1C-57EEB8710A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42988" y="6381750"/>
            <a:ext cx="7272337" cy="358775"/>
          </a:xfrm>
        </p:spPr>
        <p:txBody>
          <a:bodyPr/>
          <a:lstStyle>
            <a:lvl1pPr>
              <a:defRPr smtClean="0">
                <a:latin typeface="Candara" panose="020E0502030303020204" pitchFamily="34" charset="0"/>
                <a:ea typeface="ＭＳ Ｐゴシック" panose="020B0600070205080204" pitchFamily="34" charset="-128"/>
              </a:defRPr>
            </a:lvl1pPr>
          </a:lstStyle>
          <a:p>
            <a:r>
              <a:rPr lang="en-AU" altLang="en-US"/>
              <a:t>Copyright © 2012-2020, Elsevier Inc. Copyright © 2021-2022, Wu-chun Feng. </a:t>
            </a:r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370997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>
                <a:solidFill>
                  <a:srgbClr val="941651"/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48726BF-9777-7B4B-AA15-CC8D6EA0A28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2B378E8-0F32-AD4B-8914-3266817B644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098800" y="6248400"/>
            <a:ext cx="3037840" cy="457200"/>
          </a:xfrm>
          <a:ln/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pPr>
              <a:defRPr/>
            </a:pPr>
            <a:r>
              <a:rPr lang="en-US"/>
              <a:t>Copyright © 2012-2020, Elsevier Inc. Copyright © 2021-2022, Wu-chun Feng. </a:t>
            </a:r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FBF7E6E-0C4D-174F-AD82-0ACE3FD8E72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45A006-9FF0-194A-A485-0B71368BAB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2881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AAD488D-877E-3242-AE63-1F1AFBE62C0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4C2468D-6B72-094C-85D5-3203BBFF4D8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009900" y="6248400"/>
            <a:ext cx="3175000" cy="457200"/>
          </a:xfrm>
          <a:ln/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pPr>
              <a:defRPr/>
            </a:pPr>
            <a:r>
              <a:rPr lang="en-US"/>
              <a:t>Copyright © 2012-2020, Elsevier Inc. Copyright © 2021-2022, Wu-chun Feng. </a:t>
            </a:r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09C77C1-E54D-4749-8894-332D61B7913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65A91E63-9F1A-0242-8107-D3284F43A95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5466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00480"/>
            <a:ext cx="3810000" cy="50241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00480"/>
            <a:ext cx="3810000" cy="50241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ECD47E-75A7-7841-AF30-7BDA7DEAB93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7AACC3-A30A-3548-8A16-273A5995373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2997200" y="6248400"/>
            <a:ext cx="3111500" cy="457200"/>
          </a:xfrm>
          <a:ln/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pPr>
              <a:defRPr/>
            </a:pPr>
            <a:r>
              <a:rPr lang="en-US"/>
              <a:t>Copyright © 2012-2020, Elsevier Inc. Copyright © 2021-2022, Wu-chun Feng.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9DABD0-3C38-0E42-A63E-5A1B339C9A8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B5A7D503-690B-C944-BB3A-0749E0EF6FF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1077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0C3A0CC-DF1A-8943-A256-4FAE6F511CB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48FF7FF-CA57-0E4F-873A-333445F9233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035300" y="6248400"/>
            <a:ext cx="3086100" cy="457200"/>
          </a:xfrm>
          <a:ln/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pPr>
              <a:defRPr/>
            </a:pPr>
            <a:r>
              <a:rPr lang="en-US"/>
              <a:t>Copyright © 2012-2020, Elsevier Inc. Copyright © 2021-2022, Wu-chun Feng. </a:t>
            </a:r>
            <a:endParaRPr lang="en-US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533D9C4C-4A92-9841-87B3-8B6F75DE4A6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E47C8982-1612-4045-86E9-9B2EE0012FF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6240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D3D90B4-19D8-B148-9BDC-CA1CDB03109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6B2D1B3-DE5C-D444-B2B2-019F8E61D51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009900" y="6248400"/>
            <a:ext cx="3162300" cy="457200"/>
          </a:xfrm>
          <a:ln/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pPr>
              <a:defRPr/>
            </a:pPr>
            <a:r>
              <a:rPr lang="en-US"/>
              <a:t>Copyright © 2012-2020, Elsevier Inc. Copyright © 2021-2022, Wu-chun Feng. </a:t>
            </a:r>
            <a:endParaRPr 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75FCE34-1689-9043-971A-4D8DC11B938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39EB2DAC-ACFA-1E49-A481-30B4A92DF11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7041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CCD6B52-3455-3F4E-BACF-75E2067A5D0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899109E-DE65-0F4D-BACB-7BA1C90029C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048000" y="6248400"/>
            <a:ext cx="3136900" cy="457200"/>
          </a:xfrm>
          <a:ln/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pPr>
              <a:defRPr/>
            </a:pPr>
            <a:r>
              <a:rPr lang="en-US"/>
              <a:t>Copyright © 2012-2020, Elsevier Inc. Copyright © 2021-2022, Wu-chun Feng. </a:t>
            </a:r>
            <a:endParaRPr lang="en-US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17CFA02-F157-1346-88E7-EF4C59DF36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DFBADBF0-1886-4A49-A4AD-54FAFAFA2C2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8822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29F0EE-3B88-2F47-B7A6-97DAE4FD55D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58DA12-3038-9044-9CA1-E653DB97184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022600" y="6248400"/>
            <a:ext cx="3111500" cy="457200"/>
          </a:xfrm>
          <a:ln/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pPr>
              <a:defRPr/>
            </a:pPr>
            <a:r>
              <a:rPr lang="en-US"/>
              <a:t>Copyright © 2012-2020, Elsevier Inc. Copyright © 2021-2022, Wu-chun Feng.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043E5A-DA57-2E42-9653-13589F6DB37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5A4E0703-9B05-5D46-BF2C-03F8BC35EA1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2509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D12DE5-120C-D847-A35B-E5EA0F31A9F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4C5AD5-9111-1D4A-BDB0-F22B88A4725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060700" y="6248400"/>
            <a:ext cx="3098800" cy="457200"/>
          </a:xfrm>
          <a:ln/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pPr>
              <a:defRPr/>
            </a:pPr>
            <a:r>
              <a:rPr lang="en-US"/>
              <a:t>Copyright © 2012-2020, Elsevier Inc. Copyright © 2021-2022, Wu-chun Feng.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55D287-ECB6-0D4A-ABE2-EFF4AA8212E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4015E9CF-C40C-8F4B-AD87-E855A5A0F58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2348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5">
            <a:extLst>
              <a:ext uri="{FF2B5EF4-FFF2-40B4-BE49-F238E27FC236}">
                <a16:creationId xmlns:a16="http://schemas.microsoft.com/office/drawing/2014/main" id="{473DD40B-F209-0845-ABC2-39F190F2B1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alphaModFix amt="2000"/>
          </a:blip>
          <a:srcRect l="14400"/>
          <a:stretch>
            <a:fillRect/>
          </a:stretch>
        </p:blipFill>
        <p:spPr bwMode="auto">
          <a:xfrm>
            <a:off x="4" y="152400"/>
            <a:ext cx="5478463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6" name="Rectangle 2">
            <a:extLst>
              <a:ext uri="{FF2B5EF4-FFF2-40B4-BE49-F238E27FC236}">
                <a16:creationId xmlns:a16="http://schemas.microsoft.com/office/drawing/2014/main" id="{188C69CA-3345-4040-B3DB-147E553DF0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70840"/>
            <a:ext cx="7772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9BFFFFA7-D2AA-0A4D-B2C7-B02D970818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29360"/>
            <a:ext cx="7772400" cy="5095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8BD7E02A-5913-6741-8546-89B14AC0DEC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5EA700B3-0D15-4F44-BA9F-3BCB2DBDB19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7999" y="6248400"/>
            <a:ext cx="310896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Candara" panose="020E0502030303020204" pitchFamily="34" charset="0"/>
                <a:ea typeface="ＭＳ Ｐゴシック" charset="-128"/>
                <a:cs typeface="Candara" panose="020E0502030303020204" pitchFamily="34" charset="0"/>
              </a:defRPr>
            </a:lvl1pPr>
          </a:lstStyle>
          <a:p>
            <a:pPr>
              <a:defRPr/>
            </a:pPr>
            <a:r>
              <a:rPr lang="en-US"/>
              <a:t>Copyright © 2012-2020, Elsevier Inc. Copyright © 2021-2022, Wu-chun Feng. </a:t>
            </a:r>
            <a:endParaRPr lang="en-US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2E06F629-B182-A046-81C8-A06C9FD3E8D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9CA5E315-E011-7F4F-94B1-34E0E8310B2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29" r:id="rId2"/>
    <p:sldLayoutId id="2147483930" r:id="rId3"/>
    <p:sldLayoutId id="2147483931" r:id="rId4"/>
    <p:sldLayoutId id="2147483932" r:id="rId5"/>
    <p:sldLayoutId id="2147483933" r:id="rId6"/>
    <p:sldLayoutId id="2147483934" r:id="rId7"/>
    <p:sldLayoutId id="2147483935" r:id="rId8"/>
    <p:sldLayoutId id="2147483936" r:id="rId9"/>
    <p:sldLayoutId id="2147483937" r:id="rId10"/>
    <p:sldLayoutId id="2147483938" r:id="rId11"/>
    <p:sldLayoutId id="2147483941" r:id="rId12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andara" panose="020E0502030303020204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ndara" panose="020E0502030303020204" pitchFamily="34" charset="0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bg1">
              <a:lumMod val="50000"/>
            </a:schemeClr>
          </a:solidFill>
          <a:latin typeface="Candara" panose="020E0502030303020204" pitchFamily="34" charset="0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rgbClr val="941651"/>
          </a:solidFill>
          <a:latin typeface="Candara" panose="020E0502030303020204" pitchFamily="34" charset="0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rgbClr val="FF9300"/>
          </a:solidFill>
          <a:latin typeface="Candara" panose="020E0502030303020204" pitchFamily="34" charset="0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1">
            <a:extLst>
              <a:ext uri="{FF2B5EF4-FFF2-40B4-BE49-F238E27FC236}">
                <a16:creationId xmlns:a16="http://schemas.microsoft.com/office/drawing/2014/main" id="{6F5FA7D4-55CD-D542-B4B3-A7CA289E4C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3213" y="1254125"/>
            <a:ext cx="143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7F7F7F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94165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rgbClr val="FF9300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FF9300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FF9300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FF9300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FF9300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dirty="0">
                <a:solidFill>
                  <a:srgbClr val="011893"/>
                </a:solidFill>
              </a:rPr>
              <a:t>Chapter 2</a:t>
            </a:r>
            <a:endParaRPr lang="en-GB" altLang="en-US" dirty="0">
              <a:solidFill>
                <a:srgbClr val="011893"/>
              </a:solidFill>
            </a:endParaRPr>
          </a:p>
        </p:txBody>
      </p:sp>
      <p:sp>
        <p:nvSpPr>
          <p:cNvPr id="15362" name="Rectangle 12">
            <a:extLst>
              <a:ext uri="{FF2B5EF4-FFF2-40B4-BE49-F238E27FC236}">
                <a16:creationId xmlns:a16="http://schemas.microsoft.com/office/drawing/2014/main" id="{D5340182-4691-B341-A97E-399D98551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3213" y="2060575"/>
            <a:ext cx="609441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7F7F7F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94165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rgbClr val="FF9300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FF9300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FF9300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FF9300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FF9300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dirty="0">
                <a:solidFill>
                  <a:srgbClr val="011893"/>
                </a:solidFill>
              </a:rPr>
              <a:t>Memory Hierarchy Design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AU" altLang="en-US" dirty="0">
              <a:solidFill>
                <a:srgbClr val="011893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dirty="0">
                <a:solidFill>
                  <a:srgbClr val="011893"/>
                </a:solidFill>
              </a:rPr>
              <a:t>Part 1:  The Basics</a:t>
            </a:r>
          </a:p>
        </p:txBody>
      </p:sp>
      <p:sp>
        <p:nvSpPr>
          <p:cNvPr id="15363" name="Text Box 13">
            <a:extLst>
              <a:ext uri="{FF2B5EF4-FFF2-40B4-BE49-F238E27FC236}">
                <a16:creationId xmlns:a16="http://schemas.microsoft.com/office/drawing/2014/main" id="{0E200B17-369C-BF43-8F3E-59FE4E83C8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9238" y="-57150"/>
            <a:ext cx="45021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7F7F7F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94165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rgbClr val="FF9300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FF9300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FF9300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FF9300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FF9300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chemeClr val="bg1"/>
                </a:solidFill>
                <a:latin typeface="Times New Roman" panose="02020603050405020304" pitchFamily="18" charset="0"/>
              </a:rPr>
              <a:t>Computer Architecture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Arial" panose="020B0604020202020204" pitchFamily="34" charset="0"/>
              </a:rPr>
              <a:t>A Quantitative Approach, Sixth Edition</a:t>
            </a:r>
            <a:endParaRPr lang="en-GB" altLang="en-US" sz="2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0E4377-D9B0-AA46-8138-1B44641BA055}"/>
              </a:ext>
            </a:extLst>
          </p:cNvPr>
          <p:cNvSpPr txBox="1"/>
          <p:nvPr/>
        </p:nvSpPr>
        <p:spPr>
          <a:xfrm>
            <a:off x="3558313" y="4326710"/>
            <a:ext cx="51323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4852988" algn="r"/>
              </a:tabLst>
            </a:pPr>
            <a:r>
              <a:rPr lang="en-US" sz="1400" dirty="0">
                <a:solidFill>
                  <a:schemeClr val="bg2"/>
                </a:solidFill>
                <a:latin typeface="Candara" panose="020E0502030303020204" pitchFamily="34" charset="0"/>
              </a:rPr>
              <a:t>“Ideally one would desire an indefinitely large memory capacity such that any particular … word would be immediately available. … We are … forced to recognize the possibility of constructing a hierarchy of memories, each of which has greater capacity than the preceding but which is less quickly accessible.” </a:t>
            </a:r>
          </a:p>
          <a:p>
            <a:pPr marL="917575">
              <a:tabLst>
                <a:tab pos="4852988" algn="r"/>
              </a:tabLst>
            </a:pPr>
            <a:r>
              <a:rPr lang="en-US" sz="1400" dirty="0">
                <a:solidFill>
                  <a:schemeClr val="bg2"/>
                </a:solidFill>
                <a:latin typeface="Candara" panose="020E0502030303020204" pitchFamily="34" charset="0"/>
              </a:rPr>
              <a:t>– A. W. Burks, H. H. </a:t>
            </a:r>
            <a:r>
              <a:rPr lang="en-US" sz="1400" dirty="0" err="1">
                <a:solidFill>
                  <a:schemeClr val="bg2"/>
                </a:solidFill>
                <a:latin typeface="Candara" panose="020E0502030303020204" pitchFamily="34" charset="0"/>
              </a:rPr>
              <a:t>Goldstine</a:t>
            </a:r>
            <a:r>
              <a:rPr lang="en-US" sz="1400" dirty="0">
                <a:solidFill>
                  <a:schemeClr val="bg2"/>
                </a:solidFill>
                <a:latin typeface="Candara" panose="020E0502030303020204" pitchFamily="34" charset="0"/>
              </a:rPr>
              <a:t>, and J. von Neumann, </a:t>
            </a:r>
            <a:r>
              <a:rPr lang="en-US" sz="1400" i="1" dirty="0">
                <a:solidFill>
                  <a:schemeClr val="bg2"/>
                </a:solidFill>
                <a:latin typeface="Candara" panose="020E0502030303020204" pitchFamily="34" charset="0"/>
              </a:rPr>
              <a:t>Preliminary Discussion of the Logical Design of an Electronic Computing Instrument (1946)</a:t>
            </a:r>
            <a:endParaRPr lang="en-US" sz="1400" dirty="0">
              <a:solidFill>
                <a:schemeClr val="bg2"/>
              </a:solidFill>
              <a:latin typeface="Candara" panose="020E0502030303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BBFC9F87-DFCC-4342-A4BC-380163862F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Caches:  In Action</a:t>
            </a:r>
          </a:p>
        </p:txBody>
      </p:sp>
      <p:sp>
        <p:nvSpPr>
          <p:cNvPr id="30722" name="Content Placeholder 2">
            <a:extLst>
              <a:ext uri="{FF2B5EF4-FFF2-40B4-BE49-F238E27FC236}">
                <a16:creationId xmlns:a16="http://schemas.microsoft.com/office/drawing/2014/main" id="{E86A7594-0638-8B43-B659-EBF3ED71FB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Access a location in memory </a:t>
            </a:r>
          </a:p>
          <a:p>
            <a:pPr eaLnBrk="1" hangingPunct="1"/>
            <a:r>
              <a:rPr lang="en-US" altLang="en-US"/>
              <a:t>Copy the location and its neighbors into the faster memories closer to the CPU.</a:t>
            </a:r>
          </a:p>
        </p:txBody>
      </p:sp>
      <p:pic>
        <p:nvPicPr>
          <p:cNvPr id="30723" name="Picture 4">
            <a:extLst>
              <a:ext uri="{FF2B5EF4-FFF2-40B4-BE49-F238E27FC236}">
                <a16:creationId xmlns:a16="http://schemas.microsoft.com/office/drawing/2014/main" id="{27A6D982-5A96-3B4F-A17D-B45D56F09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3321050"/>
            <a:ext cx="7704137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>
            <a:extLst>
              <a:ext uri="{FF2B5EF4-FFF2-40B4-BE49-F238E27FC236}">
                <a16:creationId xmlns:a16="http://schemas.microsoft.com/office/drawing/2014/main" id="{284E6AE2-1038-E347-A41A-04109871CF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Caches:  In Action</a:t>
            </a:r>
          </a:p>
        </p:txBody>
      </p:sp>
      <p:sp>
        <p:nvSpPr>
          <p:cNvPr id="31746" name="Content Placeholder 2">
            <a:extLst>
              <a:ext uri="{FF2B5EF4-FFF2-40B4-BE49-F238E27FC236}">
                <a16:creationId xmlns:a16="http://schemas.microsoft.com/office/drawing/2014/main" id="{E5884748-BA14-4F44-B41D-2A9E809BF5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Access a location in memory </a:t>
            </a:r>
          </a:p>
          <a:p>
            <a:pPr eaLnBrk="1" hangingPunct="1"/>
            <a:r>
              <a:rPr lang="en-US" altLang="en-US"/>
              <a:t>Copy the location and its neighbors into the faster memories closer to the CPU.</a:t>
            </a:r>
          </a:p>
        </p:txBody>
      </p:sp>
      <p:pic>
        <p:nvPicPr>
          <p:cNvPr id="31747" name="Picture 4">
            <a:extLst>
              <a:ext uri="{FF2B5EF4-FFF2-40B4-BE49-F238E27FC236}">
                <a16:creationId xmlns:a16="http://schemas.microsoft.com/office/drawing/2014/main" id="{53D4EDC3-1AC2-6D46-9CF3-88755C86E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" y="3243263"/>
            <a:ext cx="7710488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>
            <a:extLst>
              <a:ext uri="{FF2B5EF4-FFF2-40B4-BE49-F238E27FC236}">
                <a16:creationId xmlns:a16="http://schemas.microsoft.com/office/drawing/2014/main" id="{CD2E2E10-460A-E746-9719-D80875D34E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Caches:  In Action</a:t>
            </a:r>
          </a:p>
        </p:txBody>
      </p:sp>
      <p:sp>
        <p:nvSpPr>
          <p:cNvPr id="32770" name="Content Placeholder 2">
            <a:extLst>
              <a:ext uri="{FF2B5EF4-FFF2-40B4-BE49-F238E27FC236}">
                <a16:creationId xmlns:a16="http://schemas.microsoft.com/office/drawing/2014/main" id="{610D9634-5059-E245-B1DA-116F31622F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Access a location in memory </a:t>
            </a:r>
          </a:p>
          <a:p>
            <a:pPr eaLnBrk="1" hangingPunct="1"/>
            <a:r>
              <a:rPr lang="en-US" altLang="en-US"/>
              <a:t>Copy the location and its neighbors into the faster memories closer to the CPU.</a:t>
            </a:r>
          </a:p>
        </p:txBody>
      </p:sp>
      <p:pic>
        <p:nvPicPr>
          <p:cNvPr id="32771" name="Picture 4">
            <a:extLst>
              <a:ext uri="{FF2B5EF4-FFF2-40B4-BE49-F238E27FC236}">
                <a16:creationId xmlns:a16="http://schemas.microsoft.com/office/drawing/2014/main" id="{59CA9858-6B52-5C42-A384-4F5E6AD93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3281363"/>
            <a:ext cx="7681913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>
            <a:extLst>
              <a:ext uri="{FF2B5EF4-FFF2-40B4-BE49-F238E27FC236}">
                <a16:creationId xmlns:a16="http://schemas.microsoft.com/office/drawing/2014/main" id="{EEF7487E-E929-3340-B033-B0D979B8A5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Caches:  In Action</a:t>
            </a:r>
          </a:p>
        </p:txBody>
      </p:sp>
      <p:sp>
        <p:nvSpPr>
          <p:cNvPr id="33794" name="Content Placeholder 2">
            <a:extLst>
              <a:ext uri="{FF2B5EF4-FFF2-40B4-BE49-F238E27FC236}">
                <a16:creationId xmlns:a16="http://schemas.microsoft.com/office/drawing/2014/main" id="{B143CA25-B39A-AB4F-AE96-9B79AAF5EC4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Access a location in memory </a:t>
            </a:r>
          </a:p>
          <a:p>
            <a:pPr eaLnBrk="1" hangingPunct="1"/>
            <a:r>
              <a:rPr lang="en-US" altLang="en-US"/>
              <a:t>Copy the location and its neighbors into the faster memories closer to the CPU.</a:t>
            </a:r>
          </a:p>
        </p:txBody>
      </p:sp>
      <p:pic>
        <p:nvPicPr>
          <p:cNvPr id="33795" name="Picture 4">
            <a:extLst>
              <a:ext uri="{FF2B5EF4-FFF2-40B4-BE49-F238E27FC236}">
                <a16:creationId xmlns:a16="http://schemas.microsoft.com/office/drawing/2014/main" id="{33F8F7C6-DC04-0342-8918-C258A28C9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62" y="3316462"/>
            <a:ext cx="7664450" cy="229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>
            <a:extLst>
              <a:ext uri="{FF2B5EF4-FFF2-40B4-BE49-F238E27FC236}">
                <a16:creationId xmlns:a16="http://schemas.microsoft.com/office/drawing/2014/main" id="{A4B71115-0484-894C-94CB-352CEB7DD6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Caches:  In Action</a:t>
            </a:r>
          </a:p>
        </p:txBody>
      </p:sp>
      <p:sp>
        <p:nvSpPr>
          <p:cNvPr id="34818" name="Content Placeholder 2">
            <a:extLst>
              <a:ext uri="{FF2B5EF4-FFF2-40B4-BE49-F238E27FC236}">
                <a16:creationId xmlns:a16="http://schemas.microsoft.com/office/drawing/2014/main" id="{C9683594-0E9C-714D-B376-5011D39D88B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Access a location in memory </a:t>
            </a:r>
          </a:p>
          <a:p>
            <a:pPr eaLnBrk="1" hangingPunct="1"/>
            <a:r>
              <a:rPr lang="en-US" altLang="en-US"/>
              <a:t>Copy the location and its neighbors into the faster memories closer to the CPU.</a:t>
            </a:r>
          </a:p>
        </p:txBody>
      </p:sp>
      <p:pic>
        <p:nvPicPr>
          <p:cNvPr id="34819" name="Picture 8">
            <a:extLst>
              <a:ext uri="{FF2B5EF4-FFF2-40B4-BE49-F238E27FC236}">
                <a16:creationId xmlns:a16="http://schemas.microsoft.com/office/drawing/2014/main" id="{1656B773-9966-9348-B5C6-277E34387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13" y="3297238"/>
            <a:ext cx="7734300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>
            <a:extLst>
              <a:ext uri="{FF2B5EF4-FFF2-40B4-BE49-F238E27FC236}">
                <a16:creationId xmlns:a16="http://schemas.microsoft.com/office/drawing/2014/main" id="{B5C93DD7-75EE-AF49-B4EA-738CE6A4D3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Caches:  In Action</a:t>
            </a:r>
          </a:p>
        </p:txBody>
      </p:sp>
      <p:sp>
        <p:nvSpPr>
          <p:cNvPr id="35842" name="Content Placeholder 2">
            <a:extLst>
              <a:ext uri="{FF2B5EF4-FFF2-40B4-BE49-F238E27FC236}">
                <a16:creationId xmlns:a16="http://schemas.microsoft.com/office/drawing/2014/main" id="{636917D2-9C4F-FF43-BEC2-A69B49DECA3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752600"/>
            <a:ext cx="7772400" cy="2125663"/>
          </a:xfrm>
        </p:spPr>
        <p:txBody>
          <a:bodyPr/>
          <a:lstStyle/>
          <a:p>
            <a:pPr eaLnBrk="1" hangingPunct="1"/>
            <a:r>
              <a:rPr lang="en-US" altLang="en-US"/>
              <a:t>Next time you access memory, if you already pulled the address into one of the cache levels in a previous access, the value is provided from the cache.</a:t>
            </a:r>
          </a:p>
        </p:txBody>
      </p:sp>
      <p:pic>
        <p:nvPicPr>
          <p:cNvPr id="35843" name="Picture 4">
            <a:extLst>
              <a:ext uri="{FF2B5EF4-FFF2-40B4-BE49-F238E27FC236}">
                <a16:creationId xmlns:a16="http://schemas.microsoft.com/office/drawing/2014/main" id="{F21A9128-6EE5-C547-9EA1-5EF248E53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8" y="3886200"/>
            <a:ext cx="771207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>
            <a:extLst>
              <a:ext uri="{FF2B5EF4-FFF2-40B4-BE49-F238E27FC236}">
                <a16:creationId xmlns:a16="http://schemas.microsoft.com/office/drawing/2014/main" id="{13D0053A-58C0-834C-8F42-C48DA5CFEE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Caches:  In Action</a:t>
            </a:r>
          </a:p>
        </p:txBody>
      </p:sp>
      <p:sp>
        <p:nvSpPr>
          <p:cNvPr id="36866" name="Content Placeholder 2">
            <a:extLst>
              <a:ext uri="{FF2B5EF4-FFF2-40B4-BE49-F238E27FC236}">
                <a16:creationId xmlns:a16="http://schemas.microsoft.com/office/drawing/2014/main" id="{F0F7A7A3-FDF9-3047-ACF5-B1686F29FE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752600"/>
            <a:ext cx="7772400" cy="2125663"/>
          </a:xfrm>
        </p:spPr>
        <p:txBody>
          <a:bodyPr/>
          <a:lstStyle/>
          <a:p>
            <a:pPr eaLnBrk="1" hangingPunct="1"/>
            <a:r>
              <a:rPr lang="en-US" altLang="en-US"/>
              <a:t>Next time you access memory, if you already pulled the address into one of the cache levels in a previous access, the value is provided from the cache.</a:t>
            </a:r>
          </a:p>
        </p:txBody>
      </p:sp>
      <p:pic>
        <p:nvPicPr>
          <p:cNvPr id="36867" name="Picture 5">
            <a:extLst>
              <a:ext uri="{FF2B5EF4-FFF2-40B4-BE49-F238E27FC236}">
                <a16:creationId xmlns:a16="http://schemas.microsoft.com/office/drawing/2014/main" id="{B993B1C8-35F4-7842-817A-49DFA6CB8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3105150"/>
            <a:ext cx="7696200" cy="250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>
            <a:extLst>
              <a:ext uri="{FF2B5EF4-FFF2-40B4-BE49-F238E27FC236}">
                <a16:creationId xmlns:a16="http://schemas.microsoft.com/office/drawing/2014/main" id="{ECAB6201-576F-CF45-8217-3ECC05BF01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Caches:  In Action</a:t>
            </a:r>
          </a:p>
        </p:txBody>
      </p:sp>
      <p:sp>
        <p:nvSpPr>
          <p:cNvPr id="37890" name="Content Placeholder 2">
            <a:extLst>
              <a:ext uri="{FF2B5EF4-FFF2-40B4-BE49-F238E27FC236}">
                <a16:creationId xmlns:a16="http://schemas.microsoft.com/office/drawing/2014/main" id="{2A6E9D79-8D99-2B40-9C3F-83F06A174F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752600"/>
            <a:ext cx="7772400" cy="2125663"/>
          </a:xfrm>
        </p:spPr>
        <p:txBody>
          <a:bodyPr/>
          <a:lstStyle/>
          <a:p>
            <a:pPr eaLnBrk="1" hangingPunct="1"/>
            <a:r>
              <a:rPr lang="en-US" altLang="en-US"/>
              <a:t>Next time you access memory, if you already pulled the address into one of the cache levels in a previous access, the value is provided from the cache.</a:t>
            </a:r>
          </a:p>
        </p:txBody>
      </p:sp>
      <p:pic>
        <p:nvPicPr>
          <p:cNvPr id="37891" name="Picture 5">
            <a:extLst>
              <a:ext uri="{FF2B5EF4-FFF2-40B4-BE49-F238E27FC236}">
                <a16:creationId xmlns:a16="http://schemas.microsoft.com/office/drawing/2014/main" id="{3543AD93-423F-9848-98F6-C6A4FB18C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3105150"/>
            <a:ext cx="7696200" cy="250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4">
            <a:extLst>
              <a:ext uri="{FF2B5EF4-FFF2-40B4-BE49-F238E27FC236}">
                <a16:creationId xmlns:a16="http://schemas.microsoft.com/office/drawing/2014/main" id="{75E445DF-C7DD-B442-8ACE-C68D2922F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25" y="2767013"/>
            <a:ext cx="7780338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Title 1">
            <a:extLst>
              <a:ext uri="{FF2B5EF4-FFF2-40B4-BE49-F238E27FC236}">
                <a16:creationId xmlns:a16="http://schemas.microsoft.com/office/drawing/2014/main" id="{AA1EDEE0-C8DE-124B-9C5B-F14EA9DA4C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Caches:  In Action</a:t>
            </a:r>
          </a:p>
        </p:txBody>
      </p:sp>
      <p:sp>
        <p:nvSpPr>
          <p:cNvPr id="38915" name="Content Placeholder 2">
            <a:extLst>
              <a:ext uri="{FF2B5EF4-FFF2-40B4-BE49-F238E27FC236}">
                <a16:creationId xmlns:a16="http://schemas.microsoft.com/office/drawing/2014/main" id="{196D70B7-4B94-F84D-BF19-E7752E2ED8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752600"/>
            <a:ext cx="7772400" cy="2125663"/>
          </a:xfrm>
        </p:spPr>
        <p:txBody>
          <a:bodyPr/>
          <a:lstStyle/>
          <a:p>
            <a:pPr eaLnBrk="1" hangingPunct="1"/>
            <a:r>
              <a:rPr lang="en-US" altLang="en-US"/>
              <a:t>Next time you access memory, if you already pulled the address into one of the cache levels in a previous access, the value is provided from the cache.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>
            <a:extLst>
              <a:ext uri="{FF2B5EF4-FFF2-40B4-BE49-F238E27FC236}">
                <a16:creationId xmlns:a16="http://schemas.microsoft.com/office/drawing/2014/main" id="{E0886697-BBF0-DA48-99B1-042BCC4302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Caches:  In Action</a:t>
            </a:r>
          </a:p>
        </p:txBody>
      </p:sp>
      <p:sp>
        <p:nvSpPr>
          <p:cNvPr id="39938" name="Content Placeholder 2">
            <a:extLst>
              <a:ext uri="{FF2B5EF4-FFF2-40B4-BE49-F238E27FC236}">
                <a16:creationId xmlns:a16="http://schemas.microsoft.com/office/drawing/2014/main" id="{9AC86685-F8A1-1144-A355-7F055A16E7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752600"/>
            <a:ext cx="7772400" cy="2125663"/>
          </a:xfrm>
        </p:spPr>
        <p:txBody>
          <a:bodyPr/>
          <a:lstStyle/>
          <a:p>
            <a:pPr eaLnBrk="1" hangingPunct="1"/>
            <a:r>
              <a:rPr lang="en-US" altLang="en-US"/>
              <a:t>Next time you access memory, if you already pulled the address into one of the cache levels in a previous access, the value is provided from the cache.</a:t>
            </a:r>
          </a:p>
        </p:txBody>
      </p:sp>
      <p:pic>
        <p:nvPicPr>
          <p:cNvPr id="39939" name="Picture 4">
            <a:extLst>
              <a:ext uri="{FF2B5EF4-FFF2-40B4-BE49-F238E27FC236}">
                <a16:creationId xmlns:a16="http://schemas.microsoft.com/office/drawing/2014/main" id="{2CA506A4-17EE-F045-AB1C-F62E58F5C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25" y="2957513"/>
            <a:ext cx="7673975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DC58D214-F7FA-944F-A046-44C359F6B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124" y="333142"/>
            <a:ext cx="7772400" cy="762000"/>
          </a:xfrm>
        </p:spPr>
        <p:txBody>
          <a:bodyPr/>
          <a:lstStyle/>
          <a:p>
            <a:r>
              <a:rPr lang="en-US" altLang="en-US" dirty="0"/>
              <a:t>Acknowledgements</a:t>
            </a:r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6CBFC776-2424-144D-9B73-01E91F7A1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124" y="1215851"/>
            <a:ext cx="8056266" cy="5159549"/>
          </a:xfrm>
        </p:spPr>
        <p:txBody>
          <a:bodyPr/>
          <a:lstStyle/>
          <a:p>
            <a:r>
              <a:rPr lang="en-US" altLang="en-US" dirty="0"/>
              <a:t>Thanks to many sources for slide material</a:t>
            </a:r>
          </a:p>
          <a:p>
            <a:pPr lvl="1">
              <a:spcBef>
                <a:spcPts val="600"/>
              </a:spcBef>
              <a:buFontTx/>
              <a:buNone/>
            </a:pPr>
            <a:r>
              <a:rPr lang="en-US" altLang="en-US" sz="1600" dirty="0"/>
              <a:t>© 1990 Morgan Kaufmann Publishers, © 2001-present Elsevier</a:t>
            </a:r>
          </a:p>
          <a:p>
            <a:pPr lvl="1">
              <a:spcBef>
                <a:spcPts val="0"/>
              </a:spcBef>
              <a:buFontTx/>
              <a:buNone/>
            </a:pPr>
            <a:r>
              <a:rPr lang="en-US" altLang="en-US" sz="1600" dirty="0"/>
              <a:t>	Computer Architecture: A Quantitative Approach by J. Hennessy &amp; D. Patterson</a:t>
            </a:r>
          </a:p>
          <a:p>
            <a:pPr lvl="1">
              <a:spcBef>
                <a:spcPts val="600"/>
              </a:spcBef>
              <a:buNone/>
            </a:pPr>
            <a:r>
              <a:rPr lang="en-US" altLang="en-US" sz="1600" dirty="0"/>
              <a:t>© 1994 Morgan Kaufmann Publishers, © 2001-present Elsevier </a:t>
            </a:r>
          </a:p>
          <a:p>
            <a:pPr lvl="1">
              <a:spcBef>
                <a:spcPts val="0"/>
              </a:spcBef>
              <a:buFontTx/>
              <a:buNone/>
            </a:pPr>
            <a:r>
              <a:rPr lang="en-US" altLang="en-US" sz="1600" dirty="0"/>
              <a:t>	Computer Organization and Design by D. Patterson &amp; J. Hennessy</a:t>
            </a:r>
          </a:p>
          <a:p>
            <a:pPr lvl="1">
              <a:spcBef>
                <a:spcPts val="600"/>
              </a:spcBef>
              <a:buNone/>
            </a:pPr>
            <a:r>
              <a:rPr lang="en-US" altLang="en-US" sz="1600" dirty="0"/>
              <a:t>© 2002 K. </a:t>
            </a:r>
            <a:r>
              <a:rPr lang="en-US" altLang="en-US" sz="1600" dirty="0" err="1"/>
              <a:t>Asinovic</a:t>
            </a:r>
            <a:r>
              <a:rPr lang="en-US" altLang="en-US" sz="1600" dirty="0"/>
              <a:t> &amp; Arvind, MIT</a:t>
            </a:r>
          </a:p>
          <a:p>
            <a:pPr lvl="1">
              <a:spcBef>
                <a:spcPts val="600"/>
              </a:spcBef>
              <a:buNone/>
            </a:pPr>
            <a:r>
              <a:rPr lang="en-US" altLang="en-US" sz="1600" dirty="0"/>
              <a:t>© 2002 J. </a:t>
            </a:r>
            <a:r>
              <a:rPr lang="en-US" altLang="en-US" sz="1600" dirty="0" err="1"/>
              <a:t>Kubiatowicz</a:t>
            </a:r>
            <a:r>
              <a:rPr lang="en-US" altLang="en-US" sz="1600" dirty="0"/>
              <a:t>, University of California at Berkeley </a:t>
            </a:r>
          </a:p>
          <a:p>
            <a:pPr lvl="1">
              <a:spcBef>
                <a:spcPts val="600"/>
              </a:spcBef>
              <a:buFontTx/>
              <a:buNone/>
            </a:pPr>
            <a:r>
              <a:rPr lang="en-US" altLang="en-US" sz="1600" dirty="0"/>
              <a:t>© 2006, © 2010 No Starch Press for Inside the Machine by J. Stokes</a:t>
            </a:r>
          </a:p>
          <a:p>
            <a:pPr lvl="1">
              <a:spcBef>
                <a:spcPts val="600"/>
              </a:spcBef>
              <a:buFontTx/>
              <a:buNone/>
            </a:pPr>
            <a:r>
              <a:rPr lang="en-US" altLang="en-US" sz="1600" dirty="0"/>
              <a:t>© 2007 W.-M. </a:t>
            </a:r>
            <a:r>
              <a:rPr lang="en-US" altLang="en-US" sz="1600" dirty="0" err="1"/>
              <a:t>Hwu</a:t>
            </a:r>
            <a:r>
              <a:rPr lang="en-US" altLang="en-US" sz="1600" dirty="0"/>
              <a:t> &amp; D. Kirk, University of Illinois &amp; NVIDIA</a:t>
            </a:r>
          </a:p>
          <a:p>
            <a:pPr lvl="1">
              <a:spcBef>
                <a:spcPts val="600"/>
              </a:spcBef>
              <a:buFontTx/>
              <a:buNone/>
            </a:pPr>
            <a:r>
              <a:rPr lang="en-US" altLang="en-US" sz="1600" dirty="0"/>
              <a:t>© 2007-2010 J. Owens, University of California at Davis</a:t>
            </a:r>
          </a:p>
          <a:p>
            <a:pPr lvl="1">
              <a:spcBef>
                <a:spcPts val="600"/>
              </a:spcBef>
              <a:buFontTx/>
              <a:buNone/>
            </a:pPr>
            <a:r>
              <a:rPr lang="en-US" altLang="en-US" sz="1600" dirty="0"/>
              <a:t>© 2010 CRC Press for Introduction to Concurrency in Programming Languages by M. </a:t>
            </a:r>
            <a:r>
              <a:rPr lang="en-US" altLang="en-US" sz="1600" dirty="0" err="1"/>
              <a:t>Sottile</a:t>
            </a:r>
            <a:r>
              <a:rPr lang="en-US" altLang="en-US" sz="1600" dirty="0"/>
              <a:t>, T. Mattson, and C. Rasmussen</a:t>
            </a:r>
          </a:p>
          <a:p>
            <a:pPr lvl="1">
              <a:spcBef>
                <a:spcPts val="600"/>
              </a:spcBef>
              <a:buFontTx/>
              <a:buNone/>
            </a:pPr>
            <a:r>
              <a:rPr lang="en-US" altLang="en-US" sz="1600" dirty="0"/>
              <a:t>© 2017, IBM POWER9 Processor Architecture by </a:t>
            </a:r>
            <a:r>
              <a:rPr lang="en-US" altLang="en-US" sz="1600" dirty="0" err="1"/>
              <a:t>Sadasivam</a:t>
            </a:r>
            <a:r>
              <a:rPr lang="en-US" altLang="en-US" sz="1600" dirty="0"/>
              <a:t> et al., IBM</a:t>
            </a:r>
          </a:p>
          <a:p>
            <a:pPr lvl="1">
              <a:spcBef>
                <a:spcPts val="600"/>
              </a:spcBef>
              <a:buFontTx/>
              <a:buNone/>
            </a:pPr>
            <a:r>
              <a:rPr lang="en-US" altLang="en-US" sz="1600" dirty="0"/>
              <a:t>© 2016, © 2019 POWER9 Processor User’s Manual, IBM</a:t>
            </a:r>
          </a:p>
          <a:p>
            <a:pPr lvl="1">
              <a:spcBef>
                <a:spcPts val="600"/>
              </a:spcBef>
              <a:buFontTx/>
              <a:buNone/>
            </a:pPr>
            <a:r>
              <a:rPr lang="en-US" altLang="en-US" sz="1600" dirty="0"/>
              <a:t>© The </a:t>
            </a:r>
            <a:r>
              <a:rPr lang="en-US" altLang="en-US" sz="1600" dirty="0" err="1"/>
              <a:t>OpenPOWER</a:t>
            </a:r>
            <a:r>
              <a:rPr lang="en-US" altLang="en-US" sz="1600" dirty="0"/>
              <a:t> Foundation</a:t>
            </a:r>
          </a:p>
        </p:txBody>
      </p:sp>
    </p:spTree>
    <p:extLst>
      <p:ext uri="{BB962C8B-B14F-4D97-AF65-F5344CB8AC3E}">
        <p14:creationId xmlns:p14="http://schemas.microsoft.com/office/powerpoint/2010/main" val="2242648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039DB76C-6597-4741-8808-56283C4D5E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Do Caches Work?  Locality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E7810-075F-914A-956A-53544224A22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Spatial and Temporal</a:t>
            </a:r>
          </a:p>
          <a:p>
            <a:pPr lvl="1"/>
            <a:r>
              <a:rPr lang="en-US" altLang="en-US"/>
              <a:t>Locations near each other in space (address) are highly likely to be accessed near each other in time.  </a:t>
            </a:r>
          </a:p>
          <a:p>
            <a:r>
              <a:rPr lang="en-US" altLang="en-US"/>
              <a:t>Cost?</a:t>
            </a:r>
          </a:p>
          <a:p>
            <a:pPr lvl="1"/>
            <a:r>
              <a:rPr lang="en-US" altLang="en-US"/>
              <a:t>A high cost for one access but amortize this out with faster accesses afterwards. </a:t>
            </a:r>
          </a:p>
          <a:p>
            <a:r>
              <a:rPr lang="en-US" altLang="en-US"/>
              <a:t>Burden?</a:t>
            </a:r>
          </a:p>
          <a:p>
            <a:pPr lvl="1"/>
            <a:r>
              <a:rPr lang="en-US" altLang="en-US"/>
              <a:t>The machine makes sure that memory is kept consistent.  If a part of cache must be reused, the cache system writes the data back to main memory before overwriting it with new data.</a:t>
            </a:r>
          </a:p>
          <a:p>
            <a:pPr lvl="1"/>
            <a:r>
              <a:rPr lang="en-US" altLang="en-US"/>
              <a:t>Hardware cache design deals with managing mappings between the different levels and deciding when to write back down the hierarchy.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:a16="http://schemas.microsoft.com/office/drawing/2014/main" id="{2B7BE4FA-EFB9-8B45-9E51-B397A497ED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Caches:  Memory Consistency?</a:t>
            </a:r>
          </a:p>
        </p:txBody>
      </p:sp>
      <p:sp>
        <p:nvSpPr>
          <p:cNvPr id="41986" name="Content Placeholder 2">
            <a:extLst>
              <a:ext uri="{FF2B5EF4-FFF2-40B4-BE49-F238E27FC236}">
                <a16:creationId xmlns:a16="http://schemas.microsoft.com/office/drawing/2014/main" id="{67C54833-891A-BB44-A357-0F64B9BA131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What happens when you modify something in memory?</a:t>
            </a:r>
          </a:p>
        </p:txBody>
      </p:sp>
      <p:pic>
        <p:nvPicPr>
          <p:cNvPr id="41987" name="Picture 4">
            <a:extLst>
              <a:ext uri="{FF2B5EF4-FFF2-40B4-BE49-F238E27FC236}">
                <a16:creationId xmlns:a16="http://schemas.microsoft.com/office/drawing/2014/main" id="{63B3B2C6-ECC5-9347-84E7-9E12D0B4B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" y="4486275"/>
            <a:ext cx="7666038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>
            <a:extLst>
              <a:ext uri="{FF2B5EF4-FFF2-40B4-BE49-F238E27FC236}">
                <a16:creationId xmlns:a16="http://schemas.microsoft.com/office/drawing/2014/main" id="{88B9EE7A-8B0C-D04E-B92D-E1333D2347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Caches:  Memory Consistency?</a:t>
            </a:r>
          </a:p>
        </p:txBody>
      </p:sp>
      <p:sp>
        <p:nvSpPr>
          <p:cNvPr id="43010" name="Content Placeholder 2">
            <a:extLst>
              <a:ext uri="{FF2B5EF4-FFF2-40B4-BE49-F238E27FC236}">
                <a16:creationId xmlns:a16="http://schemas.microsoft.com/office/drawing/2014/main" id="{E6954FA8-A1DB-D04A-98E3-D68C0C882B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What happens when you modify something in memory?</a:t>
            </a:r>
          </a:p>
          <a:p>
            <a:pPr eaLnBrk="1" hangingPunct="1"/>
            <a:endParaRPr lang="en-US" altLang="en-US"/>
          </a:p>
        </p:txBody>
      </p:sp>
      <p:pic>
        <p:nvPicPr>
          <p:cNvPr id="43011" name="Picture 3">
            <a:extLst>
              <a:ext uri="{FF2B5EF4-FFF2-40B4-BE49-F238E27FC236}">
                <a16:creationId xmlns:a16="http://schemas.microsoft.com/office/drawing/2014/main" id="{29EB621B-1900-1244-822F-8F26653A3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" y="3198813"/>
            <a:ext cx="7780338" cy="296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EC9262A-7811-6A4D-8460-2421A69C1C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Caches:  Memory Consistency?</a:t>
            </a:r>
          </a:p>
        </p:txBody>
      </p:sp>
      <p:sp>
        <p:nvSpPr>
          <p:cNvPr id="44034" name="Content Placeholder 2">
            <a:extLst>
              <a:ext uri="{FF2B5EF4-FFF2-40B4-BE49-F238E27FC236}">
                <a16:creationId xmlns:a16="http://schemas.microsoft.com/office/drawing/2014/main" id="{8E8FDA19-3992-E946-BB6C-ABDB59B5FD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752600"/>
            <a:ext cx="8018463" cy="4572000"/>
          </a:xfrm>
        </p:spPr>
        <p:txBody>
          <a:bodyPr/>
          <a:lstStyle/>
          <a:p>
            <a:pPr eaLnBrk="1" hangingPunct="1"/>
            <a:r>
              <a:rPr lang="en-US" altLang="en-US"/>
              <a:t>What happens when you modify something in memory?</a:t>
            </a:r>
          </a:p>
          <a:p>
            <a:pPr eaLnBrk="1" hangingPunct="1"/>
            <a:r>
              <a:rPr lang="en-US" altLang="en-US"/>
              <a:t>Writes to memory become cheap.  Only go to slow memories when needed.  Called </a:t>
            </a:r>
            <a:r>
              <a:rPr lang="en-US" altLang="en-US" b="1"/>
              <a:t>write-back memory.</a:t>
            </a:r>
          </a:p>
          <a:p>
            <a:pPr eaLnBrk="1" hangingPunct="1">
              <a:buFontTx/>
              <a:buNone/>
            </a:pPr>
            <a:endParaRPr lang="en-US" altLang="en-US"/>
          </a:p>
        </p:txBody>
      </p:sp>
      <p:pic>
        <p:nvPicPr>
          <p:cNvPr id="44035" name="Picture 3">
            <a:extLst>
              <a:ext uri="{FF2B5EF4-FFF2-40B4-BE49-F238E27FC236}">
                <a16:creationId xmlns:a16="http://schemas.microsoft.com/office/drawing/2014/main" id="{264E79C7-B623-8A49-A143-F0334C9EA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8" y="3960813"/>
            <a:ext cx="7712075" cy="220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>
            <a:extLst>
              <a:ext uri="{FF2B5EF4-FFF2-40B4-BE49-F238E27FC236}">
                <a16:creationId xmlns:a16="http://schemas.microsoft.com/office/drawing/2014/main" id="{F1619805-8CFA-BA46-8BA7-29F0C7E07C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Caches:  Memory Consistency?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D45D2-0B75-0246-806C-069B75103A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Eventually written values must make it back to the main store. </a:t>
            </a:r>
          </a:p>
          <a:p>
            <a:pPr eaLnBrk="1" hangingPunct="1"/>
            <a:r>
              <a:rPr lang="en-US" altLang="en-US"/>
              <a:t>When?</a:t>
            </a:r>
          </a:p>
          <a:p>
            <a:pPr lvl="1" eaLnBrk="1" hangingPunct="1"/>
            <a:r>
              <a:rPr lang="en-US" altLang="en-US"/>
              <a:t>Typically, when a cache block is replaced due to a cache miss, where new data must take the place of old. </a:t>
            </a:r>
          </a:p>
          <a:p>
            <a:pPr eaLnBrk="1" hangingPunct="1"/>
            <a:r>
              <a:rPr lang="en-US" altLang="en-US"/>
              <a:t>The programmer does NOT see this.  </a:t>
            </a:r>
          </a:p>
          <a:p>
            <a:pPr lvl="1" eaLnBrk="1" hangingPunct="1"/>
            <a:r>
              <a:rPr lang="en-US" altLang="en-US"/>
              <a:t>Hardware takes care of all this … but things can go wrong very quickly when you modify this model.  </a:t>
            </a:r>
          </a:p>
          <a:p>
            <a:pPr lvl="2" eaLnBrk="1" hangingPunct="1"/>
            <a:r>
              <a:rPr lang="en-US" altLang="en-US"/>
              <a:t>Example:  Cell Broadband Engine, Tilera, and so 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>
            <a:extLst>
              <a:ext uri="{FF2B5EF4-FFF2-40B4-BE49-F238E27FC236}">
                <a16:creationId xmlns:a16="http://schemas.microsoft.com/office/drawing/2014/main" id="{82124546-0065-054A-9417-0FE82C5FC5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Common Memory Models</a:t>
            </a:r>
          </a:p>
        </p:txBody>
      </p:sp>
      <p:sp>
        <p:nvSpPr>
          <p:cNvPr id="46082" name="Content Placeholder 2">
            <a:extLst>
              <a:ext uri="{FF2B5EF4-FFF2-40B4-BE49-F238E27FC236}">
                <a16:creationId xmlns:a16="http://schemas.microsoft.com/office/drawing/2014/main" id="{5A022118-C944-A34E-AEE2-D09D600275F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Shared Memory Architecture</a:t>
            </a:r>
          </a:p>
          <a:p>
            <a:pPr eaLnBrk="1" hangingPunct="1"/>
            <a:r>
              <a:rPr lang="en-US" altLang="en-US"/>
              <a:t>Distributed Memory Architecture</a:t>
            </a:r>
          </a:p>
          <a:p>
            <a:pPr eaLnBrk="1" hangingPunct="1"/>
            <a:endParaRPr lang="en-US" altLang="en-US"/>
          </a:p>
        </p:txBody>
      </p:sp>
      <p:pic>
        <p:nvPicPr>
          <p:cNvPr id="46083" name="Picture 3">
            <a:extLst>
              <a:ext uri="{FF2B5EF4-FFF2-40B4-BE49-F238E27FC236}">
                <a16:creationId xmlns:a16="http://schemas.microsoft.com/office/drawing/2014/main" id="{E15251EF-A67F-4642-9D80-4DC0D914F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3465513"/>
            <a:ext cx="8313738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3">
            <a:extLst>
              <a:ext uri="{FF2B5EF4-FFF2-40B4-BE49-F238E27FC236}">
                <a16:creationId xmlns:a16="http://schemas.microsoft.com/office/drawing/2014/main" id="{C3C22587-F27A-9146-BF7D-31E60FF9F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838" y="3249613"/>
            <a:ext cx="3433762" cy="289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0" name="Title 1">
            <a:extLst>
              <a:ext uri="{FF2B5EF4-FFF2-40B4-BE49-F238E27FC236}">
                <a16:creationId xmlns:a16="http://schemas.microsoft.com/office/drawing/2014/main" id="{004C1EA6-37BF-374E-8330-36946BFA99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36800" y="246063"/>
            <a:ext cx="6515100" cy="762000"/>
          </a:xfrm>
        </p:spPr>
        <p:txBody>
          <a:bodyPr/>
          <a:lstStyle/>
          <a:p>
            <a:pPr eaLnBrk="1" hangingPunct="1"/>
            <a:r>
              <a:rPr lang="en-US" altLang="en-US"/>
              <a:t>Memory Models:  Shared Memory</a:t>
            </a:r>
          </a:p>
        </p:txBody>
      </p:sp>
      <p:sp>
        <p:nvSpPr>
          <p:cNvPr id="48131" name="Content Placeholder 2">
            <a:extLst>
              <a:ext uri="{FF2B5EF4-FFF2-40B4-BE49-F238E27FC236}">
                <a16:creationId xmlns:a16="http://schemas.microsoft.com/office/drawing/2014/main" id="{2AECC52C-1094-C04F-8C2F-C452883C83F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Before</a:t>
            </a:r>
          </a:p>
          <a:p>
            <a:pPr lvl="1" eaLnBrk="1" hangingPunct="1"/>
            <a:r>
              <a:rPr lang="en-US" altLang="en-US"/>
              <a:t>Only one processor has access to modify memory.</a:t>
            </a:r>
          </a:p>
          <a:p>
            <a:pPr eaLnBrk="1" hangingPunct="1"/>
            <a:r>
              <a:rPr lang="en-US" altLang="en-US"/>
              <a:t>How do we avoid problems when multiple cache hierarchies see the same memory?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>
            <a:extLst>
              <a:ext uri="{FF2B5EF4-FFF2-40B4-BE49-F238E27FC236}">
                <a16:creationId xmlns:a16="http://schemas.microsoft.com/office/drawing/2014/main" id="{DDDB57B2-8115-344B-89C5-6742D62A06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/>
              <a:t>Caching Issues</a:t>
            </a:r>
          </a:p>
        </p:txBody>
      </p:sp>
      <p:sp>
        <p:nvSpPr>
          <p:cNvPr id="49154" name="Content Placeholder 2">
            <a:extLst>
              <a:ext uri="{FF2B5EF4-FFF2-40B4-BE49-F238E27FC236}">
                <a16:creationId xmlns:a16="http://schemas.microsoft.com/office/drawing/2014/main" id="{3ED4F13F-6483-DD4D-B5B6-2E97CF4AD0E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61975" y="1714500"/>
            <a:ext cx="8124825" cy="4610100"/>
          </a:xfrm>
        </p:spPr>
        <p:txBody>
          <a:bodyPr/>
          <a:lstStyle/>
          <a:p>
            <a:pPr eaLnBrk="1" hangingPunct="1"/>
            <a:r>
              <a:rPr lang="en-US" altLang="en-US"/>
              <a:t>Assume two processors load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	locations that are neighbors,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 	so data is replicated in the local processor caches. </a:t>
            </a:r>
          </a:p>
          <a:p>
            <a:pPr eaLnBrk="1" hangingPunct="1"/>
            <a:r>
              <a:rPr lang="en-US" altLang="en-US"/>
              <a:t>Now, let one processor modify a value.  </a:t>
            </a:r>
          </a:p>
          <a:p>
            <a:pPr eaLnBrk="1" hangingPunct="1"/>
            <a:r>
              <a:rPr lang="en-US" altLang="en-US"/>
              <a:t>The memory view is now inconsistent.  One processor sees one version of memory, the other sees a different version. </a:t>
            </a:r>
          </a:p>
          <a:p>
            <a:pPr eaLnBrk="1" hangingPunct="1"/>
            <a:r>
              <a:rPr lang="en-US" altLang="en-US"/>
              <a:t>How do we resolve this </a:t>
            </a:r>
            <a:r>
              <a:rPr lang="en-US" altLang="en-US" i="1"/>
              <a:t>in hardware </a:t>
            </a:r>
            <a:r>
              <a:rPr lang="en-US" altLang="en-US"/>
              <a:t>such that the advantages of caches are still seen by application developers in terms of performance while ensuring a consistent (or coherent) view of memory?</a:t>
            </a:r>
          </a:p>
        </p:txBody>
      </p:sp>
      <p:pic>
        <p:nvPicPr>
          <p:cNvPr id="49155" name="Picture 3">
            <a:extLst>
              <a:ext uri="{FF2B5EF4-FFF2-40B4-BE49-F238E27FC236}">
                <a16:creationId xmlns:a16="http://schemas.microsoft.com/office/drawing/2014/main" id="{269E42C8-5947-9B45-A54C-572B67ABB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550" y="280988"/>
            <a:ext cx="2576513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>
            <a:extLst>
              <a:ext uri="{FF2B5EF4-FFF2-40B4-BE49-F238E27FC236}">
                <a16:creationId xmlns:a16="http://schemas.microsoft.com/office/drawing/2014/main" id="{AE01272E-23A9-5746-8B1D-F41E734FBB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Caching Issues</a:t>
            </a:r>
          </a:p>
        </p:txBody>
      </p:sp>
      <p:pic>
        <p:nvPicPr>
          <p:cNvPr id="50178" name="Picture 3">
            <a:extLst>
              <a:ext uri="{FF2B5EF4-FFF2-40B4-BE49-F238E27FC236}">
                <a16:creationId xmlns:a16="http://schemas.microsoft.com/office/drawing/2014/main" id="{EE7FF26B-E2D5-D545-A0BD-B93F0E5F1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2241550"/>
            <a:ext cx="8243888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>
            <a:extLst>
              <a:ext uri="{FF2B5EF4-FFF2-40B4-BE49-F238E27FC236}">
                <a16:creationId xmlns:a16="http://schemas.microsoft.com/office/drawing/2014/main" id="{181F9A0B-9358-424A-A2FC-52057FE229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Caching Issues</a:t>
            </a:r>
          </a:p>
        </p:txBody>
      </p:sp>
      <p:pic>
        <p:nvPicPr>
          <p:cNvPr id="51202" name="Picture 4">
            <a:extLst>
              <a:ext uri="{FF2B5EF4-FFF2-40B4-BE49-F238E27FC236}">
                <a16:creationId xmlns:a16="http://schemas.microsoft.com/office/drawing/2014/main" id="{5C4A16C5-DACE-5241-BB6B-1862AADDB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2195513"/>
            <a:ext cx="8328025" cy="406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>
            <a:extLst>
              <a:ext uri="{FF2B5EF4-FFF2-40B4-BE49-F238E27FC236}">
                <a16:creationId xmlns:a16="http://schemas.microsoft.com/office/drawing/2014/main" id="{06709EBC-AD58-D545-9549-EFC988617E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Introduction</a:t>
            </a:r>
            <a:endParaRPr lang="en-AU" altLang="en-US"/>
          </a:p>
        </p:txBody>
      </p:sp>
      <p:sp>
        <p:nvSpPr>
          <p:cNvPr id="18434" name="Rectangle 3">
            <a:extLst>
              <a:ext uri="{FF2B5EF4-FFF2-40B4-BE49-F238E27FC236}">
                <a16:creationId xmlns:a16="http://schemas.microsoft.com/office/drawing/2014/main" id="{FAF61CC3-A844-8040-8DF9-B9C47E3494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155700"/>
            <a:ext cx="8001000" cy="5168900"/>
          </a:xfrm>
        </p:spPr>
        <p:txBody>
          <a:bodyPr/>
          <a:lstStyle/>
          <a:p>
            <a:r>
              <a:rPr lang="en-US" altLang="en-US" dirty="0"/>
              <a:t>What do programmers want?</a:t>
            </a:r>
          </a:p>
          <a:p>
            <a:pPr lvl="1"/>
            <a:r>
              <a:rPr lang="en-US" altLang="en-US" i="1" dirty="0"/>
              <a:t>Unlimited amounts of memory </a:t>
            </a:r>
            <a:r>
              <a:rPr lang="en-US" altLang="en-US" dirty="0"/>
              <a:t>with </a:t>
            </a:r>
            <a:r>
              <a:rPr lang="en-US" altLang="en-US" i="1" dirty="0"/>
              <a:t>low latency</a:t>
            </a:r>
          </a:p>
          <a:p>
            <a:r>
              <a:rPr lang="en-US" altLang="en-US" dirty="0"/>
              <a:t>Problem:</a:t>
            </a:r>
          </a:p>
          <a:p>
            <a:pPr marL="347663" indent="0">
              <a:spcBef>
                <a:spcPts val="0"/>
              </a:spcBef>
              <a:buNone/>
            </a:pPr>
            <a:r>
              <a:rPr lang="en-US" altLang="en-US" dirty="0"/>
              <a:t>Fast memory </a:t>
            </a:r>
            <a:r>
              <a:rPr lang="en-US" altLang="en-US" i="1" dirty="0"/>
              <a:t>more expensive per bit </a:t>
            </a:r>
            <a:r>
              <a:rPr lang="en-US" altLang="en-US" dirty="0"/>
              <a:t>than slower memory</a:t>
            </a:r>
          </a:p>
          <a:p>
            <a:r>
              <a:rPr lang="en-US" altLang="en-US" dirty="0"/>
              <a:t>Solution: Organize memory system into a hierarchy</a:t>
            </a:r>
          </a:p>
          <a:p>
            <a:pPr lvl="1"/>
            <a:r>
              <a:rPr lang="en-US" altLang="en-US" dirty="0"/>
              <a:t>Entire addressable memory available in largest, slowest memory</a:t>
            </a:r>
          </a:p>
          <a:p>
            <a:pPr lvl="1"/>
            <a:r>
              <a:rPr lang="en-US" altLang="en-US" dirty="0"/>
              <a:t>Incrementally smaller and faster memories, each containing a subset of the memory below it, proceed in steps up toward the processor</a:t>
            </a:r>
          </a:p>
          <a:p>
            <a:r>
              <a:rPr lang="en-US" altLang="en-US" dirty="0"/>
              <a:t>Outcome: Deliver illusion of a fast &amp; large memory to CPU</a:t>
            </a:r>
          </a:p>
          <a:p>
            <a:pPr lvl="1"/>
            <a:r>
              <a:rPr lang="en-US" altLang="en-US" dirty="0"/>
              <a:t>How? </a:t>
            </a:r>
            <a:r>
              <a:rPr lang="en-US" altLang="en-US" i="1" dirty="0"/>
              <a:t>Temporal locality and spatial locality </a:t>
            </a:r>
            <a:r>
              <a:rPr lang="en-US" altLang="en-US" dirty="0"/>
              <a:t>ensure that nearly all references can be found in smaller memories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>
            <a:extLst>
              <a:ext uri="{FF2B5EF4-FFF2-40B4-BE49-F238E27FC236}">
                <a16:creationId xmlns:a16="http://schemas.microsoft.com/office/drawing/2014/main" id="{584AE04C-3F79-8047-8797-8F342DC656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Caching Issues</a:t>
            </a:r>
          </a:p>
        </p:txBody>
      </p:sp>
      <p:pic>
        <p:nvPicPr>
          <p:cNvPr id="52226" name="Picture 3">
            <a:extLst>
              <a:ext uri="{FF2B5EF4-FFF2-40B4-BE49-F238E27FC236}">
                <a16:creationId xmlns:a16="http://schemas.microsoft.com/office/drawing/2014/main" id="{46C8B7DB-CFF9-1145-B3F7-57940907C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8" y="1852613"/>
            <a:ext cx="8297862" cy="441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>
            <a:extLst>
              <a:ext uri="{FF2B5EF4-FFF2-40B4-BE49-F238E27FC236}">
                <a16:creationId xmlns:a16="http://schemas.microsoft.com/office/drawing/2014/main" id="{7D3D811A-10BC-7747-9E56-FE94B92779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Caching Issues	</a:t>
            </a:r>
          </a:p>
        </p:txBody>
      </p:sp>
      <p:pic>
        <p:nvPicPr>
          <p:cNvPr id="54274" name="Picture 3">
            <a:extLst>
              <a:ext uri="{FF2B5EF4-FFF2-40B4-BE49-F238E27FC236}">
                <a16:creationId xmlns:a16="http://schemas.microsoft.com/office/drawing/2014/main" id="{24AAEA5D-442D-4946-95D3-39FC10A4E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2133600"/>
            <a:ext cx="8670925" cy="413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>
            <a:extLst>
              <a:ext uri="{FF2B5EF4-FFF2-40B4-BE49-F238E27FC236}">
                <a16:creationId xmlns:a16="http://schemas.microsoft.com/office/drawing/2014/main" id="{76B241F4-9607-8541-B6A6-5DD13E388A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Caching:  Memory Consistency?</a:t>
            </a:r>
          </a:p>
        </p:txBody>
      </p:sp>
      <p:sp>
        <p:nvSpPr>
          <p:cNvPr id="55298" name="Content Placeholder 2">
            <a:extLst>
              <a:ext uri="{FF2B5EF4-FFF2-40B4-BE49-F238E27FC236}">
                <a16:creationId xmlns:a16="http://schemas.microsoft.com/office/drawing/2014/main" id="{A1D05735-E9D9-8448-8440-752971D4224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Easy to see </a:t>
            </a:r>
            <a:r>
              <a:rPr lang="ja-JP" altLang="en-US"/>
              <a:t>“</a:t>
            </a:r>
            <a:r>
              <a:rPr lang="en-US" altLang="ja-JP"/>
              <a:t>memory consistency</a:t>
            </a:r>
            <a:r>
              <a:rPr lang="ja-JP" altLang="en-US"/>
              <a:t>”</a:t>
            </a:r>
            <a:r>
              <a:rPr lang="en-US" altLang="ja-JP"/>
              <a:t> problem if we restrict each cache hierarchy to being isolated from the others, </a:t>
            </a:r>
            <a:r>
              <a:rPr lang="en-US" altLang="ja-JP" b="1" i="1"/>
              <a:t>only sharing main memory</a:t>
            </a:r>
            <a:r>
              <a:rPr lang="en-US" altLang="ja-JP"/>
              <a:t>.</a:t>
            </a:r>
          </a:p>
          <a:p>
            <a:pPr eaLnBrk="1" hangingPunct="1"/>
            <a:r>
              <a:rPr lang="en-US" altLang="en-US"/>
              <a:t>Key insight</a:t>
            </a:r>
          </a:p>
          <a:p>
            <a:pPr lvl="1" eaLnBrk="1" hangingPunct="1"/>
            <a:r>
              <a:rPr lang="en-US" altLang="en-US"/>
              <a:t>Make this inconsistency </a:t>
            </a:r>
            <a:r>
              <a:rPr lang="ja-JP" altLang="en-US"/>
              <a:t>“</a:t>
            </a:r>
            <a:r>
              <a:rPr lang="en-US" altLang="ja-JP"/>
              <a:t>go away</a:t>
            </a:r>
            <a:r>
              <a:rPr lang="ja-JP" altLang="en-US"/>
              <a:t>”</a:t>
            </a:r>
            <a:r>
              <a:rPr lang="en-US" altLang="ja-JP"/>
              <a:t> by making the caches aware of each other.</a:t>
            </a:r>
            <a:endParaRPr lang="en-US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>
            <a:extLst>
              <a:ext uri="{FF2B5EF4-FFF2-40B4-BE49-F238E27FC236}">
                <a16:creationId xmlns:a16="http://schemas.microsoft.com/office/drawing/2014/main" id="{3E61CFAF-F24F-1840-82BA-894C33CB18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What is Memory Coherence?</a:t>
            </a:r>
          </a:p>
        </p:txBody>
      </p:sp>
      <p:sp>
        <p:nvSpPr>
          <p:cNvPr id="56322" name="Content Placeholder 2">
            <a:extLst>
              <a:ext uri="{FF2B5EF4-FFF2-40B4-BE49-F238E27FC236}">
                <a16:creationId xmlns:a16="http://schemas.microsoft.com/office/drawing/2014/main" id="{44F1A07B-6D53-DF4B-AA09-90433231770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Definition </a:t>
            </a:r>
            <a:r>
              <a:rPr lang="en-US" altLang="en-US" sz="1600"/>
              <a:t>(Courtesy: </a:t>
            </a:r>
            <a:r>
              <a:rPr lang="ja-JP" altLang="en-US" sz="1600"/>
              <a:t>“</a:t>
            </a:r>
            <a:r>
              <a:rPr lang="en-US" altLang="ja-JP" sz="1600"/>
              <a:t>Parallel Computer Architecture</a:t>
            </a:r>
            <a:r>
              <a:rPr lang="ja-JP" altLang="en-US" sz="1600"/>
              <a:t>”</a:t>
            </a:r>
            <a:r>
              <a:rPr lang="en-US" altLang="ja-JP" sz="1600"/>
              <a:t> by Culler and Singh)</a:t>
            </a:r>
          </a:p>
          <a:p>
            <a:pPr marL="914400" lvl="1" indent="-457200" eaLnBrk="1" hangingPunct="1">
              <a:buFontTx/>
              <a:buAutoNum type="arabicPeriod"/>
            </a:pPr>
            <a:r>
              <a:rPr lang="en-US" altLang="en-US"/>
              <a:t>Operations issued by any particular process occur in the order in which they were issued to the memory system by that process. </a:t>
            </a:r>
          </a:p>
          <a:p>
            <a:pPr marL="914400" lvl="1" indent="-457200" eaLnBrk="1" hangingPunct="1">
              <a:buFontTx/>
              <a:buAutoNum type="arabicPeriod"/>
            </a:pPr>
            <a:r>
              <a:rPr lang="en-US" altLang="en-US"/>
              <a:t>The value returned by each read operation is the value written by the last write to that location in the serial order. </a:t>
            </a:r>
          </a:p>
          <a:p>
            <a:pPr eaLnBrk="1" hangingPunct="1"/>
            <a:r>
              <a:rPr lang="en-US" altLang="en-US"/>
              <a:t>Assumption:  </a:t>
            </a:r>
            <a:r>
              <a:rPr lang="en-US" altLang="en-US" sz="2000" i="1"/>
              <a:t>The above requires a hypothetical ordering for all read/write operations by all processes into a total order that is consistent with the results of the overall execution. </a:t>
            </a:r>
            <a:endParaRPr lang="en-US" altLang="en-US" sz="2000"/>
          </a:p>
          <a:p>
            <a:pPr eaLnBrk="1" hangingPunct="1"/>
            <a:r>
              <a:rPr lang="en-US" altLang="en-US"/>
              <a:t>Sequential Consistency (SC)</a:t>
            </a:r>
          </a:p>
          <a:p>
            <a:pPr marL="914400" lvl="1" indent="-457200" eaLnBrk="1" hangingPunct="1"/>
            <a:r>
              <a:rPr lang="en-US" altLang="en-US"/>
              <a:t>The memory coherence hardware assists in enforcing SC. 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>
            <a:extLst>
              <a:ext uri="{FF2B5EF4-FFF2-40B4-BE49-F238E27FC236}">
                <a16:creationId xmlns:a16="http://schemas.microsoft.com/office/drawing/2014/main" id="{6AFD90C1-5AE8-7C4C-9CA8-0803A19121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Implicit Properties of Coherence</a:t>
            </a:r>
          </a:p>
        </p:txBody>
      </p:sp>
      <p:sp>
        <p:nvSpPr>
          <p:cNvPr id="57346" name="Content Placeholder 2">
            <a:extLst>
              <a:ext uri="{FF2B5EF4-FFF2-40B4-BE49-F238E27FC236}">
                <a16:creationId xmlns:a16="http://schemas.microsoft.com/office/drawing/2014/main" id="{E4C4DAD3-78E6-D947-8AFC-84BD9EDE3A9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key to solving the cache-coherence problem is the hardware implementation of a </a:t>
            </a:r>
            <a:r>
              <a:rPr lang="en-US" altLang="en-US" i="1"/>
              <a:t>cache-coherence protocol. </a:t>
            </a:r>
          </a:p>
          <a:p>
            <a:pPr eaLnBrk="1" hangingPunct="1"/>
            <a:r>
              <a:rPr lang="en-US" altLang="en-US"/>
              <a:t>A cache-coherence protocol takes advantage of two hardware features</a:t>
            </a:r>
          </a:p>
          <a:p>
            <a:pPr marL="914400" lvl="1" indent="-457200" eaLnBrk="1" hangingPunct="1">
              <a:buFontTx/>
              <a:buAutoNum type="arabicPeriod"/>
            </a:pPr>
            <a:r>
              <a:rPr lang="en-US" altLang="en-US"/>
              <a:t>State annotations for each cache block (often just a couple bits per block). </a:t>
            </a:r>
          </a:p>
          <a:p>
            <a:pPr marL="914400" lvl="1" indent="-457200" eaLnBrk="1" hangingPunct="1">
              <a:buFontTx/>
              <a:buAutoNum type="arabicPeriod"/>
            </a:pPr>
            <a:r>
              <a:rPr lang="en-US" altLang="en-US"/>
              <a:t>Exclusive access to the bus by any accessing process.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>
            <a:extLst>
              <a:ext uri="{FF2B5EF4-FFF2-40B4-BE49-F238E27FC236}">
                <a16:creationId xmlns:a16="http://schemas.microsoft.com/office/drawing/2014/main" id="{F926F0A0-6FC8-1541-B54A-33F168A5DA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Bus Properties</a:t>
            </a:r>
          </a:p>
        </p:txBody>
      </p:sp>
      <p:sp>
        <p:nvSpPr>
          <p:cNvPr id="59394" name="Content Placeholder 2">
            <a:extLst>
              <a:ext uri="{FF2B5EF4-FFF2-40B4-BE49-F238E27FC236}">
                <a16:creationId xmlns:a16="http://schemas.microsoft.com/office/drawing/2014/main" id="{87107435-6DDA-E74D-95F7-60F7F15F72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498600"/>
            <a:ext cx="8001000" cy="4826000"/>
          </a:xfrm>
        </p:spPr>
        <p:txBody>
          <a:bodyPr/>
          <a:lstStyle/>
          <a:p>
            <a:pPr eaLnBrk="1" hangingPunct="1"/>
            <a:r>
              <a:rPr lang="en-US" altLang="en-US"/>
              <a:t>All processors on the bus see the same activity.</a:t>
            </a:r>
          </a:p>
          <a:p>
            <a:pPr eaLnBrk="1" hangingPunct="1"/>
            <a:r>
              <a:rPr lang="en-US" altLang="en-US"/>
              <a:t>Every cache controller sees bus activity in the same </a:t>
            </a:r>
            <a:r>
              <a:rPr lang="en-US" altLang="en-US" i="1"/>
              <a:t>order. </a:t>
            </a:r>
          </a:p>
          <a:p>
            <a:pPr eaLnBrk="1" hangingPunct="1"/>
            <a:r>
              <a:rPr lang="en-US" altLang="en-US"/>
              <a:t>Serialization at the bus level results from the phases that compose a bus transaction: </a:t>
            </a:r>
          </a:p>
          <a:p>
            <a:pPr lvl="1" eaLnBrk="1" hangingPunct="1"/>
            <a:r>
              <a:rPr lang="en-US" altLang="en-US" i="1"/>
              <a:t>Bus arbitration: </a:t>
            </a:r>
            <a:r>
              <a:rPr lang="en-US" altLang="en-US"/>
              <a:t>The bus arbiter grants exclusive access to issue commands onto the bus.  </a:t>
            </a:r>
          </a:p>
          <a:p>
            <a:pPr lvl="1" eaLnBrk="1" hangingPunct="1"/>
            <a:r>
              <a:rPr lang="en-US" altLang="en-US" i="1"/>
              <a:t>Command/address: </a:t>
            </a:r>
            <a:r>
              <a:rPr lang="en-US" altLang="en-US"/>
              <a:t>The operation to perform (</a:t>
            </a:r>
            <a:r>
              <a:rPr lang="ja-JP" altLang="en-US"/>
              <a:t>“</a:t>
            </a:r>
            <a:r>
              <a:rPr lang="en-US" altLang="ja-JP"/>
              <a:t>Read</a:t>
            </a:r>
            <a:r>
              <a:rPr lang="ja-JP" altLang="en-US"/>
              <a:t>”</a:t>
            </a:r>
            <a:r>
              <a:rPr lang="en-US" altLang="ja-JP"/>
              <a:t>, </a:t>
            </a:r>
            <a:r>
              <a:rPr lang="ja-JP" altLang="en-US"/>
              <a:t>“</a:t>
            </a:r>
            <a:r>
              <a:rPr lang="en-US" altLang="ja-JP"/>
              <a:t>Write</a:t>
            </a:r>
            <a:r>
              <a:rPr lang="ja-JP" altLang="en-US"/>
              <a:t>”</a:t>
            </a:r>
            <a:r>
              <a:rPr lang="en-US" altLang="ja-JP"/>
              <a:t>), and the address.  </a:t>
            </a:r>
          </a:p>
          <a:p>
            <a:pPr lvl="1" eaLnBrk="1" hangingPunct="1"/>
            <a:r>
              <a:rPr lang="en-US" altLang="en-US" i="1"/>
              <a:t>Data: </a:t>
            </a:r>
            <a:r>
              <a:rPr lang="en-US" altLang="en-US"/>
              <a:t>The data is then transferred.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>
            <a:extLst>
              <a:ext uri="{FF2B5EF4-FFF2-40B4-BE49-F238E27FC236}">
                <a16:creationId xmlns:a16="http://schemas.microsoft.com/office/drawing/2014/main" id="{B00CB0C1-A492-0D45-86B7-ACBB5F332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Granularity</a:t>
            </a:r>
          </a:p>
        </p:txBody>
      </p:sp>
      <p:sp>
        <p:nvSpPr>
          <p:cNvPr id="61442" name="Content Placeholder 2">
            <a:extLst>
              <a:ext uri="{FF2B5EF4-FFF2-40B4-BE49-F238E27FC236}">
                <a16:creationId xmlns:a16="http://schemas.microsoft.com/office/drawing/2014/main" id="{5715F5ED-36DF-EE45-B8E2-FDBE7E167BC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752600"/>
            <a:ext cx="7772400" cy="2006600"/>
          </a:xfrm>
        </p:spPr>
        <p:txBody>
          <a:bodyPr/>
          <a:lstStyle/>
          <a:p>
            <a:pPr eaLnBrk="1" hangingPunct="1"/>
            <a:r>
              <a:rPr lang="en-US" altLang="en-US"/>
              <a:t>Cache coherence applies at the </a:t>
            </a:r>
            <a:r>
              <a:rPr lang="en-US" altLang="en-US" i="1"/>
              <a:t>block level. </a:t>
            </a:r>
          </a:p>
          <a:p>
            <a:pPr eaLnBrk="1" hangingPunct="1"/>
            <a:r>
              <a:rPr lang="en-US" altLang="en-US"/>
              <a:t>Recall that when you access a location in memory, that location</a:t>
            </a:r>
            <a:r>
              <a:rPr lang="en-US" altLang="en-US" i="1"/>
              <a:t> and </a:t>
            </a:r>
            <a:r>
              <a:rPr lang="en-US" altLang="en-US"/>
              <a:t>its neighbors are pulled into the cache(s).  These are </a:t>
            </a:r>
            <a:r>
              <a:rPr lang="en-US" altLang="en-US" i="1"/>
              <a:t>blocks.</a:t>
            </a:r>
          </a:p>
          <a:p>
            <a:pPr eaLnBrk="1" hangingPunct="1">
              <a:buFontTx/>
              <a:buNone/>
            </a:pPr>
            <a:r>
              <a:rPr lang="en-US" altLang="en-US" i="1"/>
              <a:t> </a:t>
            </a:r>
            <a:endParaRPr lang="en-US" altLang="en-US"/>
          </a:p>
        </p:txBody>
      </p:sp>
      <p:sp>
        <p:nvSpPr>
          <p:cNvPr id="61443" name="TextBox 3">
            <a:extLst>
              <a:ext uri="{FF2B5EF4-FFF2-40B4-BE49-F238E27FC236}">
                <a16:creationId xmlns:a16="http://schemas.microsoft.com/office/drawing/2014/main" id="{3B69F846-FF2D-CD4C-B57C-5CC0AD968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463" y="4724400"/>
            <a:ext cx="7805737" cy="12001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i="1"/>
              <a:t> Note: To simplify the discussion, we will only consider a single level of cache.  The same ideas translate to deeper cache hierarchies.</a:t>
            </a:r>
            <a:endParaRPr lang="en-US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>
            <a:extLst>
              <a:ext uri="{FF2B5EF4-FFF2-40B4-BE49-F238E27FC236}">
                <a16:creationId xmlns:a16="http://schemas.microsoft.com/office/drawing/2014/main" id="{1AD94544-AE9A-3649-A4F1-2E3396A3BA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Cache Coherency via the Bus</a:t>
            </a:r>
          </a:p>
        </p:txBody>
      </p:sp>
      <p:sp>
        <p:nvSpPr>
          <p:cNvPr id="62466" name="Content Placeholder 2">
            <a:extLst>
              <a:ext uri="{FF2B5EF4-FFF2-40B4-BE49-F238E27FC236}">
                <a16:creationId xmlns:a16="http://schemas.microsoft.com/office/drawing/2014/main" id="{35613E4B-4E06-3A43-8F7F-E468A68157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219200"/>
            <a:ext cx="7861300" cy="5105400"/>
          </a:xfrm>
        </p:spPr>
        <p:txBody>
          <a:bodyPr/>
          <a:lstStyle/>
          <a:p>
            <a:r>
              <a:rPr lang="en-US" altLang="en-US"/>
              <a:t>Key Idea:  Bus Snooping</a:t>
            </a:r>
          </a:p>
          <a:p>
            <a:pPr lvl="1"/>
            <a:r>
              <a:rPr lang="en-US" altLang="en-US"/>
              <a:t>All CPUs on the bus can see activity on the bus regardless of if they initiated it. </a:t>
            </a:r>
          </a:p>
        </p:txBody>
      </p:sp>
      <p:pic>
        <p:nvPicPr>
          <p:cNvPr id="62467" name="Picture 3">
            <a:extLst>
              <a:ext uri="{FF2B5EF4-FFF2-40B4-BE49-F238E27FC236}">
                <a16:creationId xmlns:a16="http://schemas.microsoft.com/office/drawing/2014/main" id="{3CEFE835-C182-4445-B892-2C89EAD63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5" y="3022600"/>
            <a:ext cx="4411663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>
            <a:extLst>
              <a:ext uri="{FF2B5EF4-FFF2-40B4-BE49-F238E27FC236}">
                <a16:creationId xmlns:a16="http://schemas.microsoft.com/office/drawing/2014/main" id="{74511749-1B7D-AD4F-9947-C24730C3A8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Cache Coherency via the Bus</a:t>
            </a:r>
          </a:p>
        </p:txBody>
      </p:sp>
      <p:sp>
        <p:nvSpPr>
          <p:cNvPr id="63490" name="Content Placeholder 2">
            <a:extLst>
              <a:ext uri="{FF2B5EF4-FFF2-40B4-BE49-F238E27FC236}">
                <a16:creationId xmlns:a16="http://schemas.microsoft.com/office/drawing/2014/main" id="{DDAE55AF-25DD-EF45-8F14-A6941626EB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219200"/>
            <a:ext cx="7899400" cy="5105400"/>
          </a:xfrm>
        </p:spPr>
        <p:txBody>
          <a:bodyPr/>
          <a:lstStyle/>
          <a:p>
            <a:r>
              <a:rPr lang="en-US" altLang="en-US"/>
              <a:t>Key Idea:  Bus Snooping</a:t>
            </a:r>
          </a:p>
          <a:p>
            <a:pPr lvl="1"/>
            <a:r>
              <a:rPr lang="en-US" altLang="en-US"/>
              <a:t>All CPUs on the bus can see activity on the bus regardless of if they initiated it. </a:t>
            </a:r>
          </a:p>
        </p:txBody>
      </p:sp>
      <p:pic>
        <p:nvPicPr>
          <p:cNvPr id="63491" name="Picture 4">
            <a:extLst>
              <a:ext uri="{FF2B5EF4-FFF2-40B4-BE49-F238E27FC236}">
                <a16:creationId xmlns:a16="http://schemas.microsoft.com/office/drawing/2014/main" id="{AE0DABFA-BFB6-544F-9B9A-F4E7EC033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38" y="3073400"/>
            <a:ext cx="47244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>
            <a:extLst>
              <a:ext uri="{FF2B5EF4-FFF2-40B4-BE49-F238E27FC236}">
                <a16:creationId xmlns:a16="http://schemas.microsoft.com/office/drawing/2014/main" id="{B1110775-B33F-3B4C-AF9F-F822FB6244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Cache Coherency via the Bus</a:t>
            </a:r>
          </a:p>
        </p:txBody>
      </p:sp>
      <p:sp>
        <p:nvSpPr>
          <p:cNvPr id="64514" name="Content Placeholder 2">
            <a:extLst>
              <a:ext uri="{FF2B5EF4-FFF2-40B4-BE49-F238E27FC236}">
                <a16:creationId xmlns:a16="http://schemas.microsoft.com/office/drawing/2014/main" id="{1466770C-FA1C-8940-B076-0297255949A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219200"/>
            <a:ext cx="7899400" cy="5105400"/>
          </a:xfrm>
        </p:spPr>
        <p:txBody>
          <a:bodyPr/>
          <a:lstStyle/>
          <a:p>
            <a:r>
              <a:rPr lang="en-US" altLang="en-US"/>
              <a:t>Key Idea:  Bus Snooping</a:t>
            </a:r>
          </a:p>
          <a:p>
            <a:pPr lvl="1"/>
            <a:r>
              <a:rPr lang="en-US" altLang="en-US"/>
              <a:t>All CPUs on the bus can see activity on the bus regardless of if they initiated it. </a:t>
            </a:r>
          </a:p>
        </p:txBody>
      </p:sp>
      <p:pic>
        <p:nvPicPr>
          <p:cNvPr id="64515" name="Picture 5">
            <a:extLst>
              <a:ext uri="{FF2B5EF4-FFF2-40B4-BE49-F238E27FC236}">
                <a16:creationId xmlns:a16="http://schemas.microsoft.com/office/drawing/2014/main" id="{F4D64AC2-3713-E340-9B02-96E4D7410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081338"/>
            <a:ext cx="478472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>
            <a:extLst>
              <a:ext uri="{FF2B5EF4-FFF2-40B4-BE49-F238E27FC236}">
                <a16:creationId xmlns:a16="http://schemas.microsoft.com/office/drawing/2014/main" id="{0194F320-9421-4A45-9F32-AF904BABBB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8368" y="370840"/>
            <a:ext cx="7772400" cy="762000"/>
          </a:xfrm>
        </p:spPr>
        <p:txBody>
          <a:bodyPr/>
          <a:lstStyle/>
          <a:p>
            <a:r>
              <a:rPr lang="en-US" altLang="en-US" dirty="0"/>
              <a:t>Memory Hierarchy</a:t>
            </a:r>
            <a:endParaRPr lang="en-AU" alt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8AB1FF1-EB3F-8043-891C-6B60CED66AEC}"/>
              </a:ext>
            </a:extLst>
          </p:cNvPr>
          <p:cNvSpPr/>
          <p:nvPr/>
        </p:nvSpPr>
        <p:spPr bwMode="auto">
          <a:xfrm>
            <a:off x="917448" y="1583780"/>
            <a:ext cx="1081548" cy="105205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CPU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5F1356-EB17-5D4D-9861-B38D719B153F}"/>
              </a:ext>
            </a:extLst>
          </p:cNvPr>
          <p:cNvSpPr/>
          <p:nvPr/>
        </p:nvSpPr>
        <p:spPr bwMode="auto">
          <a:xfrm>
            <a:off x="1116207" y="2109806"/>
            <a:ext cx="684030" cy="2876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Registers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7616CE-B4FE-2F46-A52A-6FC8EB4F13F6}"/>
              </a:ext>
            </a:extLst>
          </p:cNvPr>
          <p:cNvCxnSpPr>
            <a:stCxn id="3" idx="6"/>
          </p:cNvCxnSpPr>
          <p:nvPr/>
        </p:nvCxnSpPr>
        <p:spPr bwMode="auto">
          <a:xfrm>
            <a:off x="1998996" y="2109806"/>
            <a:ext cx="22737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609C765-B837-874A-88D1-42FE98C49C16}"/>
              </a:ext>
            </a:extLst>
          </p:cNvPr>
          <p:cNvSpPr/>
          <p:nvPr/>
        </p:nvSpPr>
        <p:spPr bwMode="auto">
          <a:xfrm>
            <a:off x="2226367" y="1392936"/>
            <a:ext cx="260604" cy="140512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L1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$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C98BB8-AA69-564B-A73C-A6D356613619}"/>
              </a:ext>
            </a:extLst>
          </p:cNvPr>
          <p:cNvSpPr/>
          <p:nvPr/>
        </p:nvSpPr>
        <p:spPr bwMode="auto">
          <a:xfrm>
            <a:off x="2865069" y="1403083"/>
            <a:ext cx="459953" cy="140512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L2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$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F35C4B-86BC-8049-9F9C-5592B3E260E2}"/>
              </a:ext>
            </a:extLst>
          </p:cNvPr>
          <p:cNvSpPr/>
          <p:nvPr/>
        </p:nvSpPr>
        <p:spPr bwMode="auto">
          <a:xfrm>
            <a:off x="3748843" y="1392936"/>
            <a:ext cx="733044" cy="140512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L3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$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50FD37-082D-5D45-8E65-478016B0B567}"/>
              </a:ext>
            </a:extLst>
          </p:cNvPr>
          <p:cNvSpPr/>
          <p:nvPr/>
        </p:nvSpPr>
        <p:spPr bwMode="auto">
          <a:xfrm>
            <a:off x="5153971" y="1403083"/>
            <a:ext cx="1146048" cy="140512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Memory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dirty="0"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79F054-2243-F04D-85BD-C36887591AAF}"/>
              </a:ext>
            </a:extLst>
          </p:cNvPr>
          <p:cNvCxnSpPr>
            <a:cxnSpLocks/>
            <a:endCxn id="10" idx="1"/>
          </p:cNvCxnSpPr>
          <p:nvPr/>
        </p:nvCxnSpPr>
        <p:spPr bwMode="auto">
          <a:xfrm flipV="1">
            <a:off x="2480580" y="2105647"/>
            <a:ext cx="384489" cy="41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1FF665E-3449-2E49-B682-C52489A3FC84}"/>
              </a:ext>
            </a:extLst>
          </p:cNvPr>
          <p:cNvCxnSpPr>
            <a:cxnSpLocks/>
            <a:stCxn id="10" idx="3"/>
          </p:cNvCxnSpPr>
          <p:nvPr/>
        </p:nvCxnSpPr>
        <p:spPr bwMode="auto">
          <a:xfrm>
            <a:off x="3325022" y="2105647"/>
            <a:ext cx="42382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832B63C-9702-FA45-AF12-413C816BE1F5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 bwMode="auto">
          <a:xfrm>
            <a:off x="4481887" y="2095500"/>
            <a:ext cx="672084" cy="1014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Can 17">
            <a:extLst>
              <a:ext uri="{FF2B5EF4-FFF2-40B4-BE49-F238E27FC236}">
                <a16:creationId xmlns:a16="http://schemas.microsoft.com/office/drawing/2014/main" id="{05C9A1D5-7AB9-374B-B2AA-0ED08935EBED}"/>
              </a:ext>
            </a:extLst>
          </p:cNvPr>
          <p:cNvSpPr/>
          <p:nvPr/>
        </p:nvSpPr>
        <p:spPr bwMode="auto">
          <a:xfrm>
            <a:off x="7168698" y="1350147"/>
            <a:ext cx="1621733" cy="1458064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Disk Storage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B155D2-2291-7D49-A493-8193C16C50B7}"/>
              </a:ext>
            </a:extLst>
          </p:cNvPr>
          <p:cNvCxnSpPr>
            <a:cxnSpLocks/>
            <a:endCxn id="18" idx="2"/>
          </p:cNvCxnSpPr>
          <p:nvPr/>
        </p:nvCxnSpPr>
        <p:spPr bwMode="auto">
          <a:xfrm flipV="1">
            <a:off x="6290875" y="2079179"/>
            <a:ext cx="877823" cy="3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32B63A2-E6F8-D04F-9CBA-141B269A05B0}"/>
              </a:ext>
            </a:extLst>
          </p:cNvPr>
          <p:cNvSpPr txBox="1"/>
          <p:nvPr/>
        </p:nvSpPr>
        <p:spPr>
          <a:xfrm>
            <a:off x="4448277" y="1643982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Memory</a:t>
            </a:r>
          </a:p>
          <a:p>
            <a:pPr algn="ctr"/>
            <a:r>
              <a:rPr lang="en-US" sz="1200" dirty="0"/>
              <a:t>bus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2BD61B-EA95-0243-9493-4568EEA85776}"/>
              </a:ext>
            </a:extLst>
          </p:cNvPr>
          <p:cNvSpPr txBox="1"/>
          <p:nvPr/>
        </p:nvSpPr>
        <p:spPr>
          <a:xfrm>
            <a:off x="6522048" y="1621122"/>
            <a:ext cx="431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I/O</a:t>
            </a:r>
          </a:p>
          <a:p>
            <a:pPr algn="ctr"/>
            <a:r>
              <a:rPr lang="en-US" sz="1200" dirty="0"/>
              <a:t>bus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E0ECABA-5D6A-244E-B90D-3C41AB9C35F2}"/>
              </a:ext>
            </a:extLst>
          </p:cNvPr>
          <p:cNvSpPr/>
          <p:nvPr/>
        </p:nvSpPr>
        <p:spPr bwMode="auto">
          <a:xfrm>
            <a:off x="2109299" y="4233884"/>
            <a:ext cx="1081548" cy="105205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CPU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FD72D2D-8036-F242-90DA-D018488545D8}"/>
              </a:ext>
            </a:extLst>
          </p:cNvPr>
          <p:cNvSpPr/>
          <p:nvPr/>
        </p:nvSpPr>
        <p:spPr bwMode="auto">
          <a:xfrm>
            <a:off x="2308058" y="4759910"/>
            <a:ext cx="684030" cy="2876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Registers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057B082-4319-6E49-9D09-DCDDE7E2A01D}"/>
              </a:ext>
            </a:extLst>
          </p:cNvPr>
          <p:cNvCxnSpPr>
            <a:cxnSpLocks/>
            <a:stCxn id="28" idx="6"/>
          </p:cNvCxnSpPr>
          <p:nvPr/>
        </p:nvCxnSpPr>
        <p:spPr bwMode="auto">
          <a:xfrm>
            <a:off x="3190847" y="4759910"/>
            <a:ext cx="22737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87FB025-6A84-2F4B-A6BF-33CD161FC1F7}"/>
              </a:ext>
            </a:extLst>
          </p:cNvPr>
          <p:cNvSpPr/>
          <p:nvPr/>
        </p:nvSpPr>
        <p:spPr bwMode="auto">
          <a:xfrm>
            <a:off x="3418218" y="4043040"/>
            <a:ext cx="260604" cy="140512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L1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$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2C50BD9-3C2D-194B-B70A-FC2CEAFCB956}"/>
              </a:ext>
            </a:extLst>
          </p:cNvPr>
          <p:cNvSpPr/>
          <p:nvPr/>
        </p:nvSpPr>
        <p:spPr bwMode="auto">
          <a:xfrm>
            <a:off x="4056920" y="4053187"/>
            <a:ext cx="459953" cy="140512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L2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$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42660F3-17B4-9D4B-87F2-3E33EC4CDDCD}"/>
              </a:ext>
            </a:extLst>
          </p:cNvPr>
          <p:cNvSpPr/>
          <p:nvPr/>
        </p:nvSpPr>
        <p:spPr bwMode="auto">
          <a:xfrm>
            <a:off x="5187582" y="4053187"/>
            <a:ext cx="1146048" cy="140512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Memory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dirty="0"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5705889-1237-6F43-9E22-7BEFCCD7CB4A}"/>
              </a:ext>
            </a:extLst>
          </p:cNvPr>
          <p:cNvCxnSpPr>
            <a:cxnSpLocks/>
            <a:endCxn id="32" idx="1"/>
          </p:cNvCxnSpPr>
          <p:nvPr/>
        </p:nvCxnSpPr>
        <p:spPr bwMode="auto">
          <a:xfrm flipV="1">
            <a:off x="3672431" y="4755751"/>
            <a:ext cx="384489" cy="41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3B9E9F6-1CB2-544D-98FB-CD1BA03BEA37}"/>
              </a:ext>
            </a:extLst>
          </p:cNvPr>
          <p:cNvCxnSpPr>
            <a:cxnSpLocks/>
            <a:endCxn id="34" idx="1"/>
          </p:cNvCxnSpPr>
          <p:nvPr/>
        </p:nvCxnSpPr>
        <p:spPr bwMode="auto">
          <a:xfrm>
            <a:off x="4515498" y="4745604"/>
            <a:ext cx="672084" cy="1014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Can 37">
            <a:extLst>
              <a:ext uri="{FF2B5EF4-FFF2-40B4-BE49-F238E27FC236}">
                <a16:creationId xmlns:a16="http://schemas.microsoft.com/office/drawing/2014/main" id="{4B31AB11-2B44-EF48-8F96-643C8D142994}"/>
              </a:ext>
            </a:extLst>
          </p:cNvPr>
          <p:cNvSpPr/>
          <p:nvPr/>
        </p:nvSpPr>
        <p:spPr bwMode="auto">
          <a:xfrm>
            <a:off x="7202309" y="4000251"/>
            <a:ext cx="1588121" cy="1458064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FLASH Memory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9BEC04-4796-8D46-A855-CF6C093EAE50}"/>
              </a:ext>
            </a:extLst>
          </p:cNvPr>
          <p:cNvCxnSpPr>
            <a:cxnSpLocks/>
            <a:endCxn id="38" idx="2"/>
          </p:cNvCxnSpPr>
          <p:nvPr/>
        </p:nvCxnSpPr>
        <p:spPr bwMode="auto">
          <a:xfrm flipV="1">
            <a:off x="6324486" y="4729283"/>
            <a:ext cx="877823" cy="3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D657FCD-633B-A345-925A-74853B4645F6}"/>
              </a:ext>
            </a:extLst>
          </p:cNvPr>
          <p:cNvSpPr txBox="1"/>
          <p:nvPr/>
        </p:nvSpPr>
        <p:spPr>
          <a:xfrm>
            <a:off x="4481888" y="4294086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Memory</a:t>
            </a:r>
          </a:p>
          <a:p>
            <a:pPr algn="ctr"/>
            <a:r>
              <a:rPr lang="en-US" sz="1200" dirty="0"/>
              <a:t>bus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8E12CAD-06B0-8541-AB7B-DC38F3E4CC08}"/>
              </a:ext>
            </a:extLst>
          </p:cNvPr>
          <p:cNvSpPr txBox="1"/>
          <p:nvPr/>
        </p:nvSpPr>
        <p:spPr>
          <a:xfrm>
            <a:off x="6555659" y="4271226"/>
            <a:ext cx="431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I/O</a:t>
            </a:r>
          </a:p>
          <a:p>
            <a:pPr algn="ctr"/>
            <a:r>
              <a:rPr lang="en-US" sz="1200" dirty="0"/>
              <a:t>bus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EA27C5-6EB0-0E46-8081-C7D445EADF34}"/>
              </a:ext>
            </a:extLst>
          </p:cNvPr>
          <p:cNvSpPr txBox="1"/>
          <p:nvPr/>
        </p:nvSpPr>
        <p:spPr>
          <a:xfrm>
            <a:off x="1045297" y="2866587"/>
            <a:ext cx="83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Register</a:t>
            </a:r>
          </a:p>
          <a:p>
            <a:pPr algn="ctr"/>
            <a:r>
              <a:rPr lang="en-US" sz="1200" dirty="0"/>
              <a:t>reference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2347952-436B-8343-8405-AE8837FDF5D1}"/>
              </a:ext>
            </a:extLst>
          </p:cNvPr>
          <p:cNvSpPr txBox="1"/>
          <p:nvPr/>
        </p:nvSpPr>
        <p:spPr>
          <a:xfrm>
            <a:off x="4572000" y="582563"/>
            <a:ext cx="160653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Key:  $ = cache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553CD5F-9AD3-884B-88D7-FA8C1FB58EB3}"/>
              </a:ext>
            </a:extLst>
          </p:cNvPr>
          <p:cNvSpPr txBox="1"/>
          <p:nvPr/>
        </p:nvSpPr>
        <p:spPr>
          <a:xfrm>
            <a:off x="1908525" y="2860491"/>
            <a:ext cx="83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Level 1 $</a:t>
            </a:r>
          </a:p>
          <a:p>
            <a:pPr algn="ctr"/>
            <a:r>
              <a:rPr lang="en-US" sz="1200" dirty="0"/>
              <a:t>reference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5D16C8-0E9C-FF4D-A5F2-9AA6D982BD50}"/>
              </a:ext>
            </a:extLst>
          </p:cNvPr>
          <p:cNvSpPr txBox="1"/>
          <p:nvPr/>
        </p:nvSpPr>
        <p:spPr>
          <a:xfrm>
            <a:off x="2678905" y="2843333"/>
            <a:ext cx="83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Level 2 $</a:t>
            </a:r>
          </a:p>
          <a:p>
            <a:pPr algn="ctr"/>
            <a:r>
              <a:rPr lang="en-US" sz="1200" dirty="0"/>
              <a:t>reference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5BD80B9-B9A9-E045-83C5-1301421B8CD7}"/>
              </a:ext>
            </a:extLst>
          </p:cNvPr>
          <p:cNvSpPr txBox="1"/>
          <p:nvPr/>
        </p:nvSpPr>
        <p:spPr>
          <a:xfrm>
            <a:off x="3711943" y="2848375"/>
            <a:ext cx="83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Level 3 $</a:t>
            </a:r>
          </a:p>
          <a:p>
            <a:pPr algn="ctr"/>
            <a:r>
              <a:rPr lang="en-US" sz="1200" dirty="0"/>
              <a:t>reference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8A4DE1-6161-F84F-B099-9B6D824225C8}"/>
              </a:ext>
            </a:extLst>
          </p:cNvPr>
          <p:cNvSpPr txBox="1"/>
          <p:nvPr/>
        </p:nvSpPr>
        <p:spPr>
          <a:xfrm>
            <a:off x="5305113" y="2855130"/>
            <a:ext cx="83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Memory</a:t>
            </a:r>
          </a:p>
          <a:p>
            <a:pPr algn="ctr"/>
            <a:r>
              <a:rPr lang="en-US" sz="1200" dirty="0"/>
              <a:t>reference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885D571-3E28-CF45-AEA8-8CAABC839EBA}"/>
              </a:ext>
            </a:extLst>
          </p:cNvPr>
          <p:cNvSpPr txBox="1"/>
          <p:nvPr/>
        </p:nvSpPr>
        <p:spPr>
          <a:xfrm>
            <a:off x="7439191" y="2843333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Disk memory</a:t>
            </a:r>
          </a:p>
          <a:p>
            <a:pPr algn="ctr"/>
            <a:r>
              <a:rPr lang="en-US" sz="1200" dirty="0"/>
              <a:t>reference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ECC1AB4-4777-E04C-85EB-DE3B31AEE805}"/>
              </a:ext>
            </a:extLst>
          </p:cNvPr>
          <p:cNvSpPr txBox="1"/>
          <p:nvPr/>
        </p:nvSpPr>
        <p:spPr>
          <a:xfrm>
            <a:off x="2308058" y="5565315"/>
            <a:ext cx="83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Register</a:t>
            </a:r>
          </a:p>
          <a:p>
            <a:pPr algn="ctr"/>
            <a:r>
              <a:rPr lang="en-US" sz="1200" dirty="0"/>
              <a:t>reference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4C5B36-3978-EE4C-B423-A0BBDFA580A3}"/>
              </a:ext>
            </a:extLst>
          </p:cNvPr>
          <p:cNvSpPr txBox="1"/>
          <p:nvPr/>
        </p:nvSpPr>
        <p:spPr>
          <a:xfrm>
            <a:off x="3120792" y="5566537"/>
            <a:ext cx="83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Level 1 $</a:t>
            </a:r>
          </a:p>
          <a:p>
            <a:pPr algn="ctr"/>
            <a:r>
              <a:rPr lang="en-US" sz="1200" dirty="0"/>
              <a:t>reference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911E277-AF7A-F14C-B517-E2E2C4E93177}"/>
              </a:ext>
            </a:extLst>
          </p:cNvPr>
          <p:cNvSpPr txBox="1"/>
          <p:nvPr/>
        </p:nvSpPr>
        <p:spPr>
          <a:xfrm>
            <a:off x="3876867" y="5566536"/>
            <a:ext cx="83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Level 2 $</a:t>
            </a:r>
          </a:p>
          <a:p>
            <a:pPr algn="ctr"/>
            <a:r>
              <a:rPr lang="en-US" sz="1200" dirty="0"/>
              <a:t>reference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4C56D2D-A0EC-1B4B-A6C4-DD8BB8A9B4C2}"/>
              </a:ext>
            </a:extLst>
          </p:cNvPr>
          <p:cNvSpPr txBox="1"/>
          <p:nvPr/>
        </p:nvSpPr>
        <p:spPr>
          <a:xfrm>
            <a:off x="5339260" y="5566536"/>
            <a:ext cx="83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Memory</a:t>
            </a:r>
          </a:p>
          <a:p>
            <a:pPr algn="ctr"/>
            <a:r>
              <a:rPr lang="en-US" sz="1200" dirty="0"/>
              <a:t>reference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FF33A66-DFCB-7B4C-9484-C61C7EA00C62}"/>
              </a:ext>
            </a:extLst>
          </p:cNvPr>
          <p:cNvSpPr txBox="1"/>
          <p:nvPr/>
        </p:nvSpPr>
        <p:spPr>
          <a:xfrm>
            <a:off x="7340606" y="5559219"/>
            <a:ext cx="1277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FLASH memory</a:t>
            </a:r>
          </a:p>
          <a:p>
            <a:pPr algn="ctr"/>
            <a:r>
              <a:rPr lang="en-US" sz="1200" dirty="0"/>
              <a:t>reference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B236445-631F-2642-9C43-EBA2FFE66898}"/>
              </a:ext>
            </a:extLst>
          </p:cNvPr>
          <p:cNvSpPr txBox="1"/>
          <p:nvPr/>
        </p:nvSpPr>
        <p:spPr>
          <a:xfrm>
            <a:off x="262312" y="3355848"/>
            <a:ext cx="670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Size:</a:t>
            </a:r>
          </a:p>
          <a:p>
            <a:pPr algn="ctr"/>
            <a:r>
              <a:rPr lang="en-US" sz="1200" dirty="0"/>
              <a:t>Speed: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2DBF0FF-C59A-2947-BAF7-8DA461850795}"/>
              </a:ext>
            </a:extLst>
          </p:cNvPr>
          <p:cNvSpPr txBox="1"/>
          <p:nvPr/>
        </p:nvSpPr>
        <p:spPr>
          <a:xfrm>
            <a:off x="997614" y="3355847"/>
            <a:ext cx="934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1000 bytes</a:t>
            </a:r>
          </a:p>
          <a:p>
            <a:pPr algn="ctr"/>
            <a:r>
              <a:rPr lang="en-US" sz="1200" dirty="0"/>
              <a:t>0.3 ns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900F623-36BD-5A4B-8810-7A2024F5F890}"/>
              </a:ext>
            </a:extLst>
          </p:cNvPr>
          <p:cNvSpPr txBox="1"/>
          <p:nvPr/>
        </p:nvSpPr>
        <p:spPr>
          <a:xfrm>
            <a:off x="2035963" y="3342361"/>
            <a:ext cx="577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64 kB</a:t>
            </a:r>
          </a:p>
          <a:p>
            <a:pPr algn="ctr"/>
            <a:r>
              <a:rPr lang="en-US" sz="1200" dirty="0"/>
              <a:t>1 ns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121C6CA-B1E9-7847-B0F7-D4F53BBD21B6}"/>
              </a:ext>
            </a:extLst>
          </p:cNvPr>
          <p:cNvSpPr txBox="1"/>
          <p:nvPr/>
        </p:nvSpPr>
        <p:spPr>
          <a:xfrm>
            <a:off x="2746419" y="3355847"/>
            <a:ext cx="696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256 kB</a:t>
            </a:r>
          </a:p>
          <a:p>
            <a:pPr algn="ctr"/>
            <a:r>
              <a:rPr lang="en-US" sz="1200" dirty="0"/>
              <a:t>3-10 ns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978C8F3-0741-4648-B43C-96C2BF8B1AC1}"/>
              </a:ext>
            </a:extLst>
          </p:cNvPr>
          <p:cNvSpPr txBox="1"/>
          <p:nvPr/>
        </p:nvSpPr>
        <p:spPr>
          <a:xfrm>
            <a:off x="3724873" y="3350623"/>
            <a:ext cx="780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8-16 MB</a:t>
            </a:r>
          </a:p>
          <a:p>
            <a:pPr algn="ctr"/>
            <a:r>
              <a:rPr lang="en-US" sz="1200" dirty="0"/>
              <a:t>20-30 ns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58F196-6CB8-2D4B-A12E-BC2F378D84CE}"/>
              </a:ext>
            </a:extLst>
          </p:cNvPr>
          <p:cNvSpPr txBox="1"/>
          <p:nvPr/>
        </p:nvSpPr>
        <p:spPr>
          <a:xfrm>
            <a:off x="5288280" y="3344141"/>
            <a:ext cx="865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8-16 GB</a:t>
            </a:r>
          </a:p>
          <a:p>
            <a:pPr algn="ctr"/>
            <a:r>
              <a:rPr lang="en-US" sz="1200" dirty="0"/>
              <a:t>80-100 ns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FDF0BCA-572F-784A-83B2-554464DC236F}"/>
              </a:ext>
            </a:extLst>
          </p:cNvPr>
          <p:cNvSpPr txBox="1"/>
          <p:nvPr/>
        </p:nvSpPr>
        <p:spPr>
          <a:xfrm>
            <a:off x="7035238" y="3304717"/>
            <a:ext cx="1888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1-8 TB</a:t>
            </a:r>
          </a:p>
          <a:p>
            <a:pPr algn="ctr"/>
            <a:r>
              <a:rPr lang="en-US" sz="1200" dirty="0"/>
              <a:t>5,000,000-10,000,000 ns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9D98A8F-2E75-3842-99F0-21FE644BC53D}"/>
              </a:ext>
            </a:extLst>
          </p:cNvPr>
          <p:cNvSpPr txBox="1"/>
          <p:nvPr/>
        </p:nvSpPr>
        <p:spPr>
          <a:xfrm>
            <a:off x="1491065" y="6092562"/>
            <a:ext cx="670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Size:</a:t>
            </a:r>
          </a:p>
          <a:p>
            <a:pPr algn="ctr"/>
            <a:r>
              <a:rPr lang="en-US" sz="1200" dirty="0"/>
              <a:t>Speed: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88E5783-E4BD-B546-87E8-7836FD77FEF8}"/>
              </a:ext>
            </a:extLst>
          </p:cNvPr>
          <p:cNvSpPr txBox="1"/>
          <p:nvPr/>
        </p:nvSpPr>
        <p:spPr>
          <a:xfrm>
            <a:off x="2268847" y="6092561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500 bytes</a:t>
            </a:r>
          </a:p>
          <a:p>
            <a:pPr algn="ctr"/>
            <a:r>
              <a:rPr lang="en-US" sz="1200" dirty="0"/>
              <a:t>0.3 ns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D2B6779-2155-764B-8D4C-0E58F3C823A9}"/>
              </a:ext>
            </a:extLst>
          </p:cNvPr>
          <p:cNvSpPr txBox="1"/>
          <p:nvPr/>
        </p:nvSpPr>
        <p:spPr>
          <a:xfrm>
            <a:off x="3264716" y="6079075"/>
            <a:ext cx="577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64 kB</a:t>
            </a:r>
          </a:p>
          <a:p>
            <a:pPr algn="ctr"/>
            <a:r>
              <a:rPr lang="en-US" sz="1200" dirty="0"/>
              <a:t>2 ns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89EB3C1-80A9-6A49-94FA-036628FB91EC}"/>
              </a:ext>
            </a:extLst>
          </p:cNvPr>
          <p:cNvSpPr txBox="1"/>
          <p:nvPr/>
        </p:nvSpPr>
        <p:spPr>
          <a:xfrm>
            <a:off x="3932693" y="6092561"/>
            <a:ext cx="780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256 kB</a:t>
            </a:r>
          </a:p>
          <a:p>
            <a:pPr algn="ctr"/>
            <a:r>
              <a:rPr lang="en-US" sz="1200" dirty="0"/>
              <a:t>10-20 ns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C8F9523-C3E2-FF47-B66F-C745D5950AA2}"/>
              </a:ext>
            </a:extLst>
          </p:cNvPr>
          <p:cNvSpPr txBox="1"/>
          <p:nvPr/>
        </p:nvSpPr>
        <p:spPr>
          <a:xfrm>
            <a:off x="5271449" y="6092561"/>
            <a:ext cx="865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4-6 GB</a:t>
            </a:r>
          </a:p>
          <a:p>
            <a:pPr algn="ctr"/>
            <a:r>
              <a:rPr lang="en-US" sz="1200" dirty="0"/>
              <a:t>80-100 ns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0BE238-D66F-174A-84FC-496EE65D75E0}"/>
              </a:ext>
            </a:extLst>
          </p:cNvPr>
          <p:cNvSpPr txBox="1"/>
          <p:nvPr/>
        </p:nvSpPr>
        <p:spPr>
          <a:xfrm>
            <a:off x="7285639" y="6092561"/>
            <a:ext cx="1377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256-512 GB</a:t>
            </a:r>
          </a:p>
          <a:p>
            <a:pPr algn="ctr"/>
            <a:r>
              <a:rPr lang="en-US" sz="1200" dirty="0"/>
              <a:t>25,000-50,000 ns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>
            <a:extLst>
              <a:ext uri="{FF2B5EF4-FFF2-40B4-BE49-F238E27FC236}">
                <a16:creationId xmlns:a16="http://schemas.microsoft.com/office/drawing/2014/main" id="{1355DFD0-2009-BA49-85DB-6023C46C3C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Cache Coherency via the Bus</a:t>
            </a:r>
          </a:p>
        </p:txBody>
      </p:sp>
      <p:sp>
        <p:nvSpPr>
          <p:cNvPr id="65538" name="Content Placeholder 2">
            <a:extLst>
              <a:ext uri="{FF2B5EF4-FFF2-40B4-BE49-F238E27FC236}">
                <a16:creationId xmlns:a16="http://schemas.microsoft.com/office/drawing/2014/main" id="{3D0F424A-DBA9-224B-99CB-5E484E1F1D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219200"/>
            <a:ext cx="7937500" cy="5105400"/>
          </a:xfrm>
        </p:spPr>
        <p:txBody>
          <a:bodyPr/>
          <a:lstStyle/>
          <a:p>
            <a:r>
              <a:rPr lang="en-US" altLang="en-US"/>
              <a:t>Key Idea:  Bus Snooping</a:t>
            </a:r>
          </a:p>
          <a:p>
            <a:pPr lvl="1"/>
            <a:r>
              <a:rPr lang="en-US" altLang="en-US"/>
              <a:t>All CPUs on the bus can see activity on the bus regardless of if they initiated it. </a:t>
            </a:r>
          </a:p>
        </p:txBody>
      </p:sp>
      <p:pic>
        <p:nvPicPr>
          <p:cNvPr id="65539" name="Picture 4">
            <a:extLst>
              <a:ext uri="{FF2B5EF4-FFF2-40B4-BE49-F238E27FC236}">
                <a16:creationId xmlns:a16="http://schemas.microsoft.com/office/drawing/2014/main" id="{9C3CE564-526A-2943-B9C7-D6129F817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5" y="3092450"/>
            <a:ext cx="5676900" cy="240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>
            <a:extLst>
              <a:ext uri="{FF2B5EF4-FFF2-40B4-BE49-F238E27FC236}">
                <a16:creationId xmlns:a16="http://schemas.microsoft.com/office/drawing/2014/main" id="{122C798D-5615-5F40-A65C-C7F6DC670F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Invalidation vs. Update</a:t>
            </a:r>
          </a:p>
        </p:txBody>
      </p:sp>
      <p:sp>
        <p:nvSpPr>
          <p:cNvPr id="54275" name="Content Placeholder 2">
            <a:extLst>
              <a:ext uri="{FF2B5EF4-FFF2-40B4-BE49-F238E27FC236}">
                <a16:creationId xmlns:a16="http://schemas.microsoft.com/office/drawing/2014/main" id="{CB56DFDB-468A-E54E-87DE-5D6787B6D79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574800"/>
            <a:ext cx="7950200" cy="4521200"/>
          </a:xfrm>
        </p:spPr>
        <p:txBody>
          <a:bodyPr/>
          <a:lstStyle/>
          <a:p>
            <a:pPr eaLnBrk="1" hangingPunct="1"/>
            <a:r>
              <a:rPr lang="en-US" altLang="en-US"/>
              <a:t>A cache controller snoops and sees a write to a location that it has a now-outdated copy of.  </a:t>
            </a:r>
          </a:p>
          <a:p>
            <a:pPr lvl="1" eaLnBrk="1" hangingPunct="1"/>
            <a:r>
              <a:rPr lang="en-US" altLang="en-US"/>
              <a:t>What does it do? </a:t>
            </a:r>
            <a:endParaRPr lang="en-US" altLang="en-US" b="1"/>
          </a:p>
          <a:p>
            <a:pPr eaLnBrk="1" hangingPunct="1"/>
            <a:r>
              <a:rPr lang="en-US" altLang="en-US" b="1"/>
              <a:t>Invalidation</a:t>
            </a:r>
          </a:p>
          <a:p>
            <a:pPr lvl="1" eaLnBrk="1" hangingPunct="1"/>
            <a:r>
              <a:rPr lang="en-US" altLang="en-US"/>
              <a:t>Mark cache block as </a:t>
            </a:r>
            <a:r>
              <a:rPr lang="en-US" altLang="en-US" i="1"/>
              <a:t>invalid</a:t>
            </a:r>
            <a:r>
              <a:rPr lang="en-US" altLang="en-US"/>
              <a:t>, so when CPU accesses it again, a miss will result and the updated data from main memory will be loaded.  Requires one bit per block to implement.</a:t>
            </a:r>
            <a:r>
              <a:rPr lang="en-US" altLang="en-US" b="1"/>
              <a:t> </a:t>
            </a:r>
          </a:p>
          <a:p>
            <a:pPr eaLnBrk="1" hangingPunct="1"/>
            <a:r>
              <a:rPr lang="en-US" altLang="en-US" b="1"/>
              <a:t>Update</a:t>
            </a:r>
          </a:p>
          <a:p>
            <a:pPr lvl="1" eaLnBrk="1" hangingPunct="1"/>
            <a:r>
              <a:rPr lang="en-US" altLang="en-US"/>
              <a:t>See the write and update the caches with the value observed being written to main memory.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5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3">
            <a:extLst>
              <a:ext uri="{FF2B5EF4-FFF2-40B4-BE49-F238E27FC236}">
                <a16:creationId xmlns:a16="http://schemas.microsoft.com/office/drawing/2014/main" id="{326DD963-2861-8D46-B37A-58645D72E5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2313" y="2959100"/>
            <a:ext cx="7772400" cy="2809875"/>
          </a:xfrm>
        </p:spPr>
        <p:txBody>
          <a:bodyPr/>
          <a:lstStyle/>
          <a:p>
            <a:r>
              <a:rPr lang="en-US" altLang="en-US" sz="3600" cap="none"/>
              <a:t>CACHING:  UNDER THE COVERS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>
            <a:extLst>
              <a:ext uri="{FF2B5EF4-FFF2-40B4-BE49-F238E27FC236}">
                <a16:creationId xmlns:a16="http://schemas.microsoft.com/office/drawing/2014/main" id="{D9A051EF-3DC4-9B4C-B5E9-0371E2C908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Performance and Power</a:t>
            </a:r>
            <a:endParaRPr lang="en-AU" altLang="en-US"/>
          </a:p>
        </p:txBody>
      </p:sp>
      <p:sp>
        <p:nvSpPr>
          <p:cNvPr id="69634" name="Rectangle 3">
            <a:extLst>
              <a:ext uri="{FF2B5EF4-FFF2-40B4-BE49-F238E27FC236}">
                <a16:creationId xmlns:a16="http://schemas.microsoft.com/office/drawing/2014/main" id="{F37AA9BE-F627-5547-A318-B9FC50DB7C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8089900" cy="5105400"/>
          </a:xfrm>
        </p:spPr>
        <p:txBody>
          <a:bodyPr/>
          <a:lstStyle/>
          <a:p>
            <a:r>
              <a:rPr lang="en-US" altLang="en-US"/>
              <a:t>High-end microprocessors have &gt; 10 MB on-chip cache</a:t>
            </a:r>
          </a:p>
          <a:p>
            <a:pPr lvl="1"/>
            <a:r>
              <a:rPr lang="en-US" altLang="en-US"/>
              <a:t>Consumes large amount of area and power budget</a:t>
            </a:r>
          </a:p>
          <a:p>
            <a:pPr lvl="1"/>
            <a:endParaRPr lang="en-US" altLang="en-US"/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>
            <a:extLst>
              <a:ext uri="{FF2B5EF4-FFF2-40B4-BE49-F238E27FC236}">
                <a16:creationId xmlns:a16="http://schemas.microsoft.com/office/drawing/2014/main" id="{D85DCB22-89E4-0844-B9CD-4520A00146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AMD Opteron Rev. H Quad-Core</a:t>
            </a:r>
          </a:p>
        </p:txBody>
      </p:sp>
      <p:pic>
        <p:nvPicPr>
          <p:cNvPr id="71682" name="Picture 4">
            <a:extLst>
              <a:ext uri="{FF2B5EF4-FFF2-40B4-BE49-F238E27FC236}">
                <a16:creationId xmlns:a16="http://schemas.microsoft.com/office/drawing/2014/main" id="{32964865-98F3-8A4C-ABA8-3479CBC45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700" y="2438400"/>
            <a:ext cx="4210050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3" name="Picture 3">
            <a:extLst>
              <a:ext uri="{FF2B5EF4-FFF2-40B4-BE49-F238E27FC236}">
                <a16:creationId xmlns:a16="http://schemas.microsoft.com/office/drawing/2014/main" id="{7AE73159-0F2F-F940-8A14-ADAD88104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44650"/>
            <a:ext cx="5095875" cy="481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4" name="TextBox 4">
            <a:extLst>
              <a:ext uri="{FF2B5EF4-FFF2-40B4-BE49-F238E27FC236}">
                <a16:creationId xmlns:a16="http://schemas.microsoft.com/office/drawing/2014/main" id="{D02A0602-60F1-814C-9985-88667A87B8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1800" y="1790700"/>
            <a:ext cx="33670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Where are the caches?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le 1">
            <a:extLst>
              <a:ext uri="{FF2B5EF4-FFF2-40B4-BE49-F238E27FC236}">
                <a16:creationId xmlns:a16="http://schemas.microsoft.com/office/drawing/2014/main" id="{1F257E51-BE6B-1F4E-8A6B-D4C18F0B15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IBM: Power9</a:t>
            </a:r>
          </a:p>
        </p:txBody>
      </p:sp>
      <p:pic>
        <p:nvPicPr>
          <p:cNvPr id="72706" name="Picture 2">
            <a:extLst>
              <a:ext uri="{FF2B5EF4-FFF2-40B4-BE49-F238E27FC236}">
                <a16:creationId xmlns:a16="http://schemas.microsoft.com/office/drawing/2014/main" id="{838CE11A-BDD0-9D48-8955-A96FFB82F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050" y="1039813"/>
            <a:ext cx="5549900" cy="512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7" name="TextBox 3">
            <a:extLst>
              <a:ext uri="{FF2B5EF4-FFF2-40B4-BE49-F238E27FC236}">
                <a16:creationId xmlns:a16="http://schemas.microsoft.com/office/drawing/2014/main" id="{93939C5B-7101-B041-91A9-6A534B45BE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7613" y="6427788"/>
            <a:ext cx="145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Source: IBM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>
            <a:extLst>
              <a:ext uri="{FF2B5EF4-FFF2-40B4-BE49-F238E27FC236}">
                <a16:creationId xmlns:a16="http://schemas.microsoft.com/office/drawing/2014/main" id="{8E3B311D-A0CA-B949-942D-A1F32AFD3C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Sun Niagara</a:t>
            </a:r>
          </a:p>
        </p:txBody>
      </p:sp>
      <p:sp>
        <p:nvSpPr>
          <p:cNvPr id="74754" name="Content Placeholder 2">
            <a:extLst>
              <a:ext uri="{FF2B5EF4-FFF2-40B4-BE49-F238E27FC236}">
                <a16:creationId xmlns:a16="http://schemas.microsoft.com/office/drawing/2014/main" id="{6DD253C6-828C-6341-A535-980ECD656BE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0500" y="1752600"/>
            <a:ext cx="3200400" cy="4572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/>
              <a:t> 	8 cores, 8 threads per core = 64 threads</a:t>
            </a:r>
          </a:p>
        </p:txBody>
      </p:sp>
      <p:pic>
        <p:nvPicPr>
          <p:cNvPr id="74755" name="Picture 3">
            <a:extLst>
              <a:ext uri="{FF2B5EF4-FFF2-40B4-BE49-F238E27FC236}">
                <a16:creationId xmlns:a16="http://schemas.microsoft.com/office/drawing/2014/main" id="{A229620C-9131-9C45-ADE0-9174409DB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438" y="1571625"/>
            <a:ext cx="5618162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1">
            <a:extLst>
              <a:ext uri="{FF2B5EF4-FFF2-40B4-BE49-F238E27FC236}">
                <a16:creationId xmlns:a16="http://schemas.microsoft.com/office/drawing/2014/main" id="{47FBCEF1-B9F1-2B44-AECF-2344360F63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Intel Skylake</a:t>
            </a:r>
          </a:p>
        </p:txBody>
      </p:sp>
      <p:pic>
        <p:nvPicPr>
          <p:cNvPr id="75778" name="Picture 1">
            <a:extLst>
              <a:ext uri="{FF2B5EF4-FFF2-40B4-BE49-F238E27FC236}">
                <a16:creationId xmlns:a16="http://schemas.microsoft.com/office/drawing/2014/main" id="{6851278F-55BE-4B47-B3F4-01B2F7F3C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38" y="1098550"/>
            <a:ext cx="7426325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>
            <a:extLst>
              <a:ext uri="{FF2B5EF4-FFF2-40B4-BE49-F238E27FC236}">
                <a16:creationId xmlns:a16="http://schemas.microsoft.com/office/drawing/2014/main" id="{9DEB1195-52C3-764B-9C8C-2CA5C062A1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Memory Hierarchy:  Algorithm</a:t>
            </a:r>
            <a:endParaRPr lang="en-AU" altLang="en-US"/>
          </a:p>
        </p:txBody>
      </p:sp>
      <p:sp>
        <p:nvSpPr>
          <p:cNvPr id="242691" name="Rectangle 3">
            <a:extLst>
              <a:ext uri="{FF2B5EF4-FFF2-40B4-BE49-F238E27FC236}">
                <a16:creationId xmlns:a16="http://schemas.microsoft.com/office/drawing/2014/main" id="{0F90B92D-64C4-2342-A236-B2ABB0273F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 dirty="0"/>
              <a:t>When a word is not found in the cache, a miss occurs</a:t>
            </a:r>
          </a:p>
          <a:p>
            <a:pPr lvl="1"/>
            <a:r>
              <a:rPr lang="en-US" altLang="en-US" sz="2400" dirty="0"/>
              <a:t>Fetch word from lower level in hierarchy, requiring a higher latency reference</a:t>
            </a:r>
          </a:p>
          <a:p>
            <a:pPr lvl="1"/>
            <a:r>
              <a:rPr lang="en-US" altLang="en-US" sz="2400" dirty="0"/>
              <a:t>Lower level may be another cache or the main memory</a:t>
            </a:r>
          </a:p>
          <a:p>
            <a:pPr lvl="1"/>
            <a:r>
              <a:rPr lang="en-US" altLang="en-US" sz="2400" dirty="0"/>
              <a:t>Also fetch the other words contained within the block</a:t>
            </a:r>
          </a:p>
          <a:p>
            <a:pPr lvl="2"/>
            <a:r>
              <a:rPr lang="en-US" altLang="en-US" sz="2000" dirty="0"/>
              <a:t>Takes advantage of spatial locality</a:t>
            </a:r>
          </a:p>
          <a:p>
            <a:pPr lvl="1"/>
            <a:r>
              <a:rPr lang="en-US" altLang="en-US" sz="2400" dirty="0"/>
              <a:t>Place block into cache in any location within its set, determined by address</a:t>
            </a:r>
          </a:p>
          <a:p>
            <a:pPr lvl="2"/>
            <a:r>
              <a:rPr lang="en-US" altLang="en-US" sz="2000" i="1" dirty="0"/>
              <a:t>block address </a:t>
            </a:r>
            <a:r>
              <a:rPr lang="en-US" altLang="en-US" sz="2000" dirty="0"/>
              <a:t>MOD </a:t>
            </a:r>
            <a:r>
              <a:rPr lang="en-US" altLang="en-US" sz="2000" i="1" dirty="0"/>
              <a:t>number of sets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691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Title 1">
            <a:extLst>
              <a:ext uri="{FF2B5EF4-FFF2-40B4-BE49-F238E27FC236}">
                <a16:creationId xmlns:a16="http://schemas.microsoft.com/office/drawing/2014/main" id="{3B81BECE-A098-1646-BB6C-7E98E7DFF3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/>
              <a:t>When to Write Blocks:  </a:t>
            </a:r>
            <a:br>
              <a:rPr lang="en-US" altLang="en-US"/>
            </a:br>
            <a:r>
              <a:rPr lang="en-US" altLang="en-US"/>
              <a:t>Strategies to Write to the Cache </a:t>
            </a:r>
          </a:p>
        </p:txBody>
      </p:sp>
      <p:sp>
        <p:nvSpPr>
          <p:cNvPr id="78850" name="Content Placeholder 2">
            <a:extLst>
              <a:ext uri="{FF2B5EF4-FFF2-40B4-BE49-F238E27FC236}">
                <a16:creationId xmlns:a16="http://schemas.microsoft.com/office/drawing/2014/main" id="{9C76FCBE-D0A1-CB4C-9A1E-244496725A8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371600"/>
            <a:ext cx="8001000" cy="4953000"/>
          </a:xfrm>
        </p:spPr>
        <p:txBody>
          <a:bodyPr/>
          <a:lstStyle/>
          <a:p>
            <a:r>
              <a:rPr lang="en-US" altLang="en-US" i="1"/>
              <a:t>Write-Back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 	Only update lower levels of hierarchy when an updated block is replaced</a:t>
            </a:r>
          </a:p>
          <a:p>
            <a:pPr lvl="1"/>
            <a:r>
              <a:rPr lang="en-US" altLang="en-US"/>
              <a:t>On a write miss, the CPU reads the entire block from memory where the write address is, updates the value in cache, and marks the block as modified (aka dirty). </a:t>
            </a:r>
          </a:p>
          <a:p>
            <a:r>
              <a:rPr lang="en-US" altLang="en-US" i="1"/>
              <a:t>Write-Through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 	Immediately update lower levels of hierarchy</a:t>
            </a:r>
          </a:p>
          <a:p>
            <a:pPr lvl="1"/>
            <a:r>
              <a:rPr lang="en-US" altLang="en-US"/>
              <a:t>When the processor writes, even to a block in cache, a bus write is generated. </a:t>
            </a:r>
          </a:p>
          <a:p>
            <a:pPr lvl="1"/>
            <a:r>
              <a:rPr lang="en-US" altLang="en-US" i="1"/>
              <a:t>Both strategies use write buffer to make writes asynchronous</a:t>
            </a:r>
          </a:p>
          <a:p>
            <a:r>
              <a:rPr lang="en-US" altLang="en-US"/>
              <a:t>Write-back is more efficient with respect to bandwidth usage on the bus, and hence, ubiquitously adopted.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848F05E4-DCF9-0044-BB6C-2583BA105D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20900" y="246063"/>
            <a:ext cx="6946900" cy="762000"/>
          </a:xfrm>
        </p:spPr>
        <p:txBody>
          <a:bodyPr/>
          <a:lstStyle/>
          <a:p>
            <a:pPr eaLnBrk="1" hangingPunct="1"/>
            <a:r>
              <a:rPr lang="en-US" altLang="en-US"/>
              <a:t>Cache: Multicore Feature of Interest </a:t>
            </a:r>
          </a:p>
        </p:txBody>
      </p:sp>
      <p:sp>
        <p:nvSpPr>
          <p:cNvPr id="22530" name="Content Placeholder 2">
            <a:extLst>
              <a:ext uri="{FF2B5EF4-FFF2-40B4-BE49-F238E27FC236}">
                <a16:creationId xmlns:a16="http://schemas.microsoft.com/office/drawing/2014/main" id="{5C9F63A8-136D-6C49-BABD-1DFF60B83A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130300"/>
            <a:ext cx="8001000" cy="5194300"/>
          </a:xfrm>
        </p:spPr>
        <p:txBody>
          <a:bodyPr/>
          <a:lstStyle/>
          <a:p>
            <a:pPr eaLnBrk="1" hangingPunct="1"/>
            <a:r>
              <a:rPr lang="en-US" altLang="en-US"/>
              <a:t>Introduced in the 1960s as a way to overcome the </a:t>
            </a:r>
            <a:r>
              <a:rPr lang="ja-JP" altLang="en-US"/>
              <a:t>“</a:t>
            </a:r>
            <a:r>
              <a:rPr lang="en-US" altLang="ja-JP"/>
              <a:t>memory wall</a:t>
            </a:r>
            <a:r>
              <a:rPr lang="ja-JP" altLang="en-US"/>
              <a:t>”</a:t>
            </a:r>
            <a:r>
              <a:rPr lang="en-US" altLang="ja-JP"/>
              <a:t> </a:t>
            </a:r>
            <a:endParaRPr lang="en-US" altLang="en-US"/>
          </a:p>
        </p:txBody>
      </p:sp>
      <p:pic>
        <p:nvPicPr>
          <p:cNvPr id="22531" name="Picture 2">
            <a:extLst>
              <a:ext uri="{FF2B5EF4-FFF2-40B4-BE49-F238E27FC236}">
                <a16:creationId xmlns:a16="http://schemas.microsoft.com/office/drawing/2014/main" id="{FA0586C2-4234-E945-ACE6-86F40D6DF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1933575"/>
            <a:ext cx="7404100" cy="393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Rectangle 4">
            <a:extLst>
              <a:ext uri="{FF2B5EF4-FFF2-40B4-BE49-F238E27FC236}">
                <a16:creationId xmlns:a16="http://schemas.microsoft.com/office/drawing/2014/main" id="{1B94364A-909F-734E-B74D-A585A6A1C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839" y="5842000"/>
            <a:ext cx="88432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indent="-3429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latin typeface="Candara" panose="020E0502030303020204" pitchFamily="34" charset="0"/>
              </a:rPr>
              <a:t> 	Consequence:  Processor outruns memory, leading to decreased utilization</a:t>
            </a:r>
          </a:p>
        </p:txBody>
      </p:sp>
      <p:sp>
        <p:nvSpPr>
          <p:cNvPr id="22533" name="Rectangle 5">
            <a:extLst>
              <a:ext uri="{FF2B5EF4-FFF2-40B4-BE49-F238E27FC236}">
                <a16:creationId xmlns:a16="http://schemas.microsoft.com/office/drawing/2014/main" id="{D907E806-CD74-794F-A97D-C2E347FC4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5900" y="2473325"/>
            <a:ext cx="4800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indent="-3429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FF0000"/>
                </a:solidFill>
                <a:latin typeface="Candara" panose="020E0502030303020204" pitchFamily="34" charset="0"/>
              </a:rPr>
              <a:t> 	Memory speeds did not advance as fast as the speed of functional units.  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>
            <a:extLst>
              <a:ext uri="{FF2B5EF4-FFF2-40B4-BE49-F238E27FC236}">
                <a16:creationId xmlns:a16="http://schemas.microsoft.com/office/drawing/2014/main" id="{194A8A99-1251-B643-90EC-72B98765D4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0332" y="371475"/>
            <a:ext cx="7772400" cy="762000"/>
          </a:xfrm>
        </p:spPr>
        <p:txBody>
          <a:bodyPr/>
          <a:lstStyle/>
          <a:p>
            <a:r>
              <a:rPr lang="en-US" altLang="en-US" sz="2400" dirty="0"/>
              <a:t>Where to Write Blocks:  </a:t>
            </a:r>
            <a:br>
              <a:rPr lang="en-US" altLang="en-US" sz="2400" dirty="0"/>
            </a:br>
            <a:r>
              <a:rPr lang="en-US" altLang="en-US" dirty="0"/>
              <a:t>Associativity</a:t>
            </a:r>
            <a:endParaRPr lang="en-AU" altLang="en-US" dirty="0"/>
          </a:p>
        </p:txBody>
      </p:sp>
      <p:sp>
        <p:nvSpPr>
          <p:cNvPr id="80898" name="Rectangle 3">
            <a:extLst>
              <a:ext uri="{FF2B5EF4-FFF2-40B4-BE49-F238E27FC236}">
                <a16:creationId xmlns:a16="http://schemas.microsoft.com/office/drawing/2014/main" id="{AA774231-005B-244C-8EB5-C660923817C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21894" y="371475"/>
            <a:ext cx="4534423" cy="1190625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altLang="en-US" sz="2800" dirty="0"/>
              <a:t>How is the cache organized?</a:t>
            </a:r>
          </a:p>
          <a:p>
            <a:pPr lvl="1">
              <a:lnSpc>
                <a:spcPct val="90000"/>
              </a:lnSpc>
            </a:pPr>
            <a:r>
              <a:rPr lang="en-US" altLang="en-US" sz="2400" i="1" dirty="0"/>
              <a:t>n-way set associative</a:t>
            </a:r>
            <a:r>
              <a:rPr lang="en-US" altLang="en-US" sz="2400" dirty="0"/>
              <a:t>, where </a:t>
            </a:r>
            <a:r>
              <a:rPr lang="en-US" altLang="en-US" sz="2400" i="1" dirty="0"/>
              <a:t>n</a:t>
            </a:r>
            <a:r>
              <a:rPr lang="en-US" altLang="en-US" sz="2400" dirty="0"/>
              <a:t> = # of blocks per set</a:t>
            </a:r>
            <a:endParaRPr lang="en-US" altLang="en-US" sz="2400" i="1" dirty="0"/>
          </a:p>
          <a:p>
            <a:pPr lvl="1">
              <a:lnSpc>
                <a:spcPct val="90000"/>
              </a:lnSpc>
              <a:buFontTx/>
              <a:buNone/>
            </a:pPr>
            <a:endParaRPr lang="en-US" alt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57D9387-917A-E140-90F4-B0934FC6F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972" y="2250764"/>
            <a:ext cx="5748345" cy="4430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B77BFE-265B-7A43-8A55-9A031FF1354E}"/>
              </a:ext>
            </a:extLst>
          </p:cNvPr>
          <p:cNvSpPr txBox="1"/>
          <p:nvPr/>
        </p:nvSpPr>
        <p:spPr>
          <a:xfrm>
            <a:off x="450936" y="1543584"/>
            <a:ext cx="49321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113" lvl="2">
              <a:lnSpc>
                <a:spcPct val="90000"/>
              </a:lnSpc>
            </a:pPr>
            <a:r>
              <a:rPr lang="en-US" altLang="en-US" sz="2000" i="1" dirty="0">
                <a:solidFill>
                  <a:srgbClr val="941651"/>
                </a:solidFill>
                <a:latin typeface="Candara" panose="020E0502030303020204" pitchFamily="34" charset="0"/>
              </a:rPr>
              <a:t>Direct-mapped cache (1-way set associative)</a:t>
            </a:r>
            <a:r>
              <a:rPr lang="en-US" altLang="en-US" sz="2000" dirty="0">
                <a:solidFill>
                  <a:srgbClr val="941651"/>
                </a:solidFill>
                <a:latin typeface="Candara" panose="020E0502030303020204" pitchFamily="34" charset="0"/>
              </a:rPr>
              <a:t> </a:t>
            </a:r>
            <a:r>
              <a:rPr lang="en-US" altLang="en-US" sz="2000" dirty="0">
                <a:solidFill>
                  <a:srgbClr val="941651"/>
                </a:solidFill>
                <a:latin typeface="Candara" panose="020E0502030303020204" pitchFamily="34" charset="0"/>
                <a:sym typeface="Wingdings" pitchFamily="2" charset="2"/>
              </a:rPr>
              <a:t></a:t>
            </a:r>
            <a:r>
              <a:rPr lang="en-US" altLang="en-US" sz="2000" i="1" dirty="0">
                <a:solidFill>
                  <a:srgbClr val="941651"/>
                </a:solidFill>
                <a:latin typeface="Candara" panose="020E0502030303020204" pitchFamily="34" charset="0"/>
                <a:sym typeface="Wingdings" pitchFamily="2" charset="2"/>
              </a:rPr>
              <a:t> </a:t>
            </a:r>
            <a:r>
              <a:rPr lang="en-US" altLang="en-US" sz="2000" dirty="0">
                <a:solidFill>
                  <a:srgbClr val="941651"/>
                </a:solidFill>
                <a:latin typeface="Candara" panose="020E0502030303020204" pitchFamily="34" charset="0"/>
              </a:rPr>
              <a:t>one block per set</a:t>
            </a:r>
          </a:p>
        </p:txBody>
      </p:sp>
      <p:sp>
        <p:nvSpPr>
          <p:cNvPr id="3" name="Notched Right Arrow 2">
            <a:extLst>
              <a:ext uri="{FF2B5EF4-FFF2-40B4-BE49-F238E27FC236}">
                <a16:creationId xmlns:a16="http://schemas.microsoft.com/office/drawing/2014/main" id="{E01D5918-1063-9D49-882D-FA3FB4810E22}"/>
              </a:ext>
            </a:extLst>
          </p:cNvPr>
          <p:cNvSpPr/>
          <p:nvPr/>
        </p:nvSpPr>
        <p:spPr bwMode="auto">
          <a:xfrm>
            <a:off x="3795386" y="638828"/>
            <a:ext cx="601250" cy="406965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64AFBE-0ECD-3743-A959-E6C21946B2EF}"/>
              </a:ext>
            </a:extLst>
          </p:cNvPr>
          <p:cNvSpPr txBox="1"/>
          <p:nvPr/>
        </p:nvSpPr>
        <p:spPr>
          <a:xfrm>
            <a:off x="450936" y="2437186"/>
            <a:ext cx="25897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113" lvl="2">
              <a:lnSpc>
                <a:spcPct val="90000"/>
              </a:lnSpc>
            </a:pPr>
            <a:r>
              <a:rPr lang="en-US" altLang="en-US" sz="2000" i="1" dirty="0">
                <a:solidFill>
                  <a:srgbClr val="941651"/>
                </a:solidFill>
                <a:latin typeface="Candara" panose="020E0502030303020204" pitchFamily="34" charset="0"/>
              </a:rPr>
              <a:t>Fully associative cache (n-way set associative) </a:t>
            </a:r>
            <a:r>
              <a:rPr lang="en-US" altLang="en-US" sz="2000" dirty="0">
                <a:solidFill>
                  <a:srgbClr val="941651"/>
                </a:solidFill>
                <a:latin typeface="Candara" panose="020E0502030303020204" pitchFamily="34" charset="0"/>
                <a:sym typeface="Wingdings" pitchFamily="2" charset="2"/>
              </a:rPr>
              <a:t></a:t>
            </a:r>
            <a:r>
              <a:rPr lang="en-US" altLang="en-US" sz="2000" dirty="0">
                <a:solidFill>
                  <a:srgbClr val="941651"/>
                </a:solidFill>
                <a:latin typeface="Candara" panose="020E0502030303020204" pitchFamily="34" charset="0"/>
              </a:rPr>
              <a:t> n blocks in one </a:t>
            </a:r>
            <a:r>
              <a:rPr lang="en-US" altLang="en-US" sz="2000" i="1" dirty="0">
                <a:solidFill>
                  <a:srgbClr val="941651"/>
                </a:solidFill>
                <a:latin typeface="Candara" panose="020E0502030303020204" pitchFamily="34" charset="0"/>
              </a:rPr>
              <a:t>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0B8B5B-B734-5941-ABA7-C98814284BE2}"/>
              </a:ext>
            </a:extLst>
          </p:cNvPr>
          <p:cNvSpPr txBox="1"/>
          <p:nvPr/>
        </p:nvSpPr>
        <p:spPr>
          <a:xfrm>
            <a:off x="4283901" y="4560545"/>
            <a:ext cx="3532339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113" lvl="2" algn="ctr">
              <a:lnSpc>
                <a:spcPct val="90000"/>
              </a:lnSpc>
            </a:pPr>
            <a:r>
              <a:rPr lang="en-US" altLang="en-US" sz="1800" i="1" dirty="0">
                <a:solidFill>
                  <a:srgbClr val="941651"/>
                </a:solidFill>
                <a:latin typeface="Candara" panose="020E0502030303020204" pitchFamily="34" charset="0"/>
              </a:rPr>
              <a:t>block address </a:t>
            </a:r>
            <a:r>
              <a:rPr lang="en-US" altLang="en-US" sz="1800" dirty="0">
                <a:solidFill>
                  <a:srgbClr val="941651"/>
                </a:solidFill>
                <a:latin typeface="Candara" panose="020E0502030303020204" pitchFamily="34" charset="0"/>
              </a:rPr>
              <a:t>MOD </a:t>
            </a:r>
            <a:r>
              <a:rPr lang="en-US" altLang="en-US" sz="1800" i="1" dirty="0">
                <a:solidFill>
                  <a:srgbClr val="941651"/>
                </a:solidFill>
                <a:latin typeface="Candara" panose="020E0502030303020204" pitchFamily="34" charset="0"/>
              </a:rPr>
              <a:t>number of sets</a:t>
            </a:r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BD843534-809E-794B-8E76-102A27BAA589}"/>
              </a:ext>
            </a:extLst>
          </p:cNvPr>
          <p:cNvGraphicFramePr>
            <a:graphicFrameLocks noGrp="1"/>
          </p:cNvGraphicFramePr>
          <p:nvPr/>
        </p:nvGraphicFramePr>
        <p:xfrm>
          <a:off x="521280" y="3707995"/>
          <a:ext cx="1251712" cy="1838398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330500">
                  <a:extLst>
                    <a:ext uri="{9D8B030D-6E8A-4147-A177-3AD203B41FA5}">
                      <a16:colId xmlns:a16="http://schemas.microsoft.com/office/drawing/2014/main" val="3377611338"/>
                    </a:ext>
                  </a:extLst>
                </a:gridCol>
                <a:gridCol w="459893">
                  <a:extLst>
                    <a:ext uri="{9D8B030D-6E8A-4147-A177-3AD203B41FA5}">
                      <a16:colId xmlns:a16="http://schemas.microsoft.com/office/drawing/2014/main" val="1556165714"/>
                    </a:ext>
                  </a:extLst>
                </a:gridCol>
                <a:gridCol w="461319">
                  <a:extLst>
                    <a:ext uri="{9D8B030D-6E8A-4147-A177-3AD203B41FA5}">
                      <a16:colId xmlns:a16="http://schemas.microsoft.com/office/drawing/2014/main" val="2555748880"/>
                    </a:ext>
                  </a:extLst>
                </a:gridCol>
              </a:tblGrid>
              <a:tr h="16605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Tag</a:t>
                      </a:r>
                    </a:p>
                  </a:txBody>
                  <a:tcPr marL="51356" marR="51356" marT="25679" marB="256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Index</a:t>
                      </a:r>
                    </a:p>
                  </a:txBody>
                  <a:tcPr marL="51356" marR="51356" marT="25679" marB="256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Offset</a:t>
                      </a:r>
                    </a:p>
                  </a:txBody>
                  <a:tcPr marL="0" marR="0" marT="25679" marB="25679"/>
                </a:tc>
                <a:extLst>
                  <a:ext uri="{0D108BD9-81ED-4DB2-BD59-A6C34878D82A}">
                    <a16:rowId xmlns:a16="http://schemas.microsoft.com/office/drawing/2014/main" val="2802332638"/>
                  </a:ext>
                </a:extLst>
              </a:tr>
              <a:tr h="16605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marL="51356" marR="51356" marT="25679" marB="256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</a:t>
                      </a:r>
                    </a:p>
                  </a:txBody>
                  <a:tcPr marL="51356" marR="51356" marT="25679" marB="256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</a:p>
                  </a:txBody>
                  <a:tcPr marL="0" marR="0" marT="25679" marB="25679"/>
                </a:tc>
                <a:extLst>
                  <a:ext uri="{0D108BD9-81ED-4DB2-BD59-A6C34878D82A}">
                    <a16:rowId xmlns:a16="http://schemas.microsoft.com/office/drawing/2014/main" val="3253485141"/>
                  </a:ext>
                </a:extLst>
              </a:tr>
              <a:tr h="166057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marL="51356" marR="51356" marT="25679" marB="256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</a:t>
                      </a:r>
                    </a:p>
                  </a:txBody>
                  <a:tcPr marL="51356" marR="51356" marT="25679" marB="256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</a:p>
                  </a:txBody>
                  <a:tcPr marL="0" marR="0" marT="25679" marB="25679"/>
                </a:tc>
                <a:extLst>
                  <a:ext uri="{0D108BD9-81ED-4DB2-BD59-A6C34878D82A}">
                    <a16:rowId xmlns:a16="http://schemas.microsoft.com/office/drawing/2014/main" val="2858125296"/>
                  </a:ext>
                </a:extLst>
              </a:tr>
              <a:tr h="166057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marL="51356" marR="51356" marT="25679" marB="256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</a:t>
                      </a:r>
                    </a:p>
                  </a:txBody>
                  <a:tcPr marL="51356" marR="51356" marT="25679" marB="256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</a:p>
                  </a:txBody>
                  <a:tcPr marL="0" marR="0" marT="25679" marB="25679"/>
                </a:tc>
                <a:extLst>
                  <a:ext uri="{0D108BD9-81ED-4DB2-BD59-A6C34878D82A}">
                    <a16:rowId xmlns:a16="http://schemas.microsoft.com/office/drawing/2014/main" val="4080189583"/>
                  </a:ext>
                </a:extLst>
              </a:tr>
              <a:tr h="20833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marL="51356" marR="51356" marT="25679" marB="256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</a:t>
                      </a:r>
                    </a:p>
                  </a:txBody>
                  <a:tcPr marL="51356" marR="51356" marT="25679" marB="256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</a:p>
                  </a:txBody>
                  <a:tcPr marL="0" marR="0" marT="25679" marB="25679"/>
                </a:tc>
                <a:extLst>
                  <a:ext uri="{0D108BD9-81ED-4DB2-BD59-A6C34878D82A}">
                    <a16:rowId xmlns:a16="http://schemas.microsoft.com/office/drawing/2014/main" val="2868657107"/>
                  </a:ext>
                </a:extLst>
              </a:tr>
              <a:tr h="166057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marL="51356" marR="51356" marT="25679" marB="256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</a:t>
                      </a:r>
                    </a:p>
                  </a:txBody>
                  <a:tcPr marL="51356" marR="51356" marT="25679" marB="256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</a:p>
                  </a:txBody>
                  <a:tcPr marL="0" marR="0" marT="25679" marB="25679"/>
                </a:tc>
                <a:extLst>
                  <a:ext uri="{0D108BD9-81ED-4DB2-BD59-A6C34878D82A}">
                    <a16:rowId xmlns:a16="http://schemas.microsoft.com/office/drawing/2014/main" val="3313902815"/>
                  </a:ext>
                </a:extLst>
              </a:tr>
              <a:tr h="166057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marL="51356" marR="51356" marT="25679" marB="256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</a:t>
                      </a:r>
                    </a:p>
                  </a:txBody>
                  <a:tcPr marL="51356" marR="51356" marT="25679" marB="256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</a:p>
                  </a:txBody>
                  <a:tcPr marL="0" marR="0" marT="25679" marB="25679"/>
                </a:tc>
                <a:extLst>
                  <a:ext uri="{0D108BD9-81ED-4DB2-BD59-A6C34878D82A}">
                    <a16:rowId xmlns:a16="http://schemas.microsoft.com/office/drawing/2014/main" val="39274112"/>
                  </a:ext>
                </a:extLst>
              </a:tr>
              <a:tr h="166057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marL="51356" marR="51356" marT="25679" marB="256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</a:t>
                      </a:r>
                    </a:p>
                  </a:txBody>
                  <a:tcPr marL="51356" marR="51356" marT="25679" marB="256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</a:p>
                  </a:txBody>
                  <a:tcPr marL="0" marR="0" marT="25679" marB="25679"/>
                </a:tc>
                <a:extLst>
                  <a:ext uri="{0D108BD9-81ED-4DB2-BD59-A6C34878D82A}">
                    <a16:rowId xmlns:a16="http://schemas.microsoft.com/office/drawing/2014/main" val="1544715744"/>
                  </a:ext>
                </a:extLst>
              </a:tr>
              <a:tr h="166057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marL="51356" marR="51356" marT="25679" marB="256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</a:t>
                      </a:r>
                    </a:p>
                  </a:txBody>
                  <a:tcPr marL="51356" marR="51356" marT="25679" marB="256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</a:p>
                  </a:txBody>
                  <a:tcPr marL="0" marR="0" marT="25679" marB="25679"/>
                </a:tc>
                <a:extLst>
                  <a:ext uri="{0D108BD9-81ED-4DB2-BD59-A6C34878D82A}">
                    <a16:rowId xmlns:a16="http://schemas.microsoft.com/office/drawing/2014/main" val="2056892210"/>
                  </a:ext>
                </a:extLst>
              </a:tr>
            </a:tbl>
          </a:graphicData>
        </a:graphic>
      </p:graphicFrame>
      <p:graphicFrame>
        <p:nvGraphicFramePr>
          <p:cNvPr id="13" name="Table 9">
            <a:extLst>
              <a:ext uri="{FF2B5EF4-FFF2-40B4-BE49-F238E27FC236}">
                <a16:creationId xmlns:a16="http://schemas.microsoft.com/office/drawing/2014/main" id="{C4B02A4A-ABED-D541-B111-50023FCCC0E8}"/>
              </a:ext>
            </a:extLst>
          </p:cNvPr>
          <p:cNvGraphicFramePr>
            <a:graphicFrameLocks noGrp="1"/>
          </p:cNvGraphicFramePr>
          <p:nvPr/>
        </p:nvGraphicFramePr>
        <p:xfrm>
          <a:off x="1863128" y="3707995"/>
          <a:ext cx="1251712" cy="1023366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330500">
                  <a:extLst>
                    <a:ext uri="{9D8B030D-6E8A-4147-A177-3AD203B41FA5}">
                      <a16:colId xmlns:a16="http://schemas.microsoft.com/office/drawing/2014/main" val="3377611338"/>
                    </a:ext>
                  </a:extLst>
                </a:gridCol>
                <a:gridCol w="459893">
                  <a:extLst>
                    <a:ext uri="{9D8B030D-6E8A-4147-A177-3AD203B41FA5}">
                      <a16:colId xmlns:a16="http://schemas.microsoft.com/office/drawing/2014/main" val="1556165714"/>
                    </a:ext>
                  </a:extLst>
                </a:gridCol>
                <a:gridCol w="461319">
                  <a:extLst>
                    <a:ext uri="{9D8B030D-6E8A-4147-A177-3AD203B41FA5}">
                      <a16:colId xmlns:a16="http://schemas.microsoft.com/office/drawing/2014/main" val="2555748880"/>
                    </a:ext>
                  </a:extLst>
                </a:gridCol>
              </a:tblGrid>
              <a:tr h="16605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Tag</a:t>
                      </a:r>
                    </a:p>
                  </a:txBody>
                  <a:tcPr marL="51356" marR="51356" marT="25679" marB="256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Index</a:t>
                      </a:r>
                    </a:p>
                  </a:txBody>
                  <a:tcPr marL="51356" marR="51356" marT="25679" marB="256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Offset</a:t>
                      </a:r>
                    </a:p>
                  </a:txBody>
                  <a:tcPr marL="0" marR="0" marT="25679" marB="25679"/>
                </a:tc>
                <a:extLst>
                  <a:ext uri="{0D108BD9-81ED-4DB2-BD59-A6C34878D82A}">
                    <a16:rowId xmlns:a16="http://schemas.microsoft.com/office/drawing/2014/main" val="2802332638"/>
                  </a:ext>
                </a:extLst>
              </a:tr>
              <a:tr h="16605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xxx</a:t>
                      </a:r>
                    </a:p>
                  </a:txBody>
                  <a:tcPr marL="51356" marR="51356" marT="25679" marB="256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</a:p>
                  </a:txBody>
                  <a:tcPr marL="51356" marR="51356" marT="25679" marB="256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</a:p>
                  </a:txBody>
                  <a:tcPr marL="0" marR="0" marT="25679" marB="25679"/>
                </a:tc>
                <a:extLst>
                  <a:ext uri="{0D108BD9-81ED-4DB2-BD59-A6C34878D82A}">
                    <a16:rowId xmlns:a16="http://schemas.microsoft.com/office/drawing/2014/main" val="3253485141"/>
                  </a:ext>
                </a:extLst>
              </a:tr>
              <a:tr h="166057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xxx</a:t>
                      </a:r>
                    </a:p>
                  </a:txBody>
                  <a:tcPr marL="51356" marR="51356" marT="25679" marB="256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</a:t>
                      </a:r>
                    </a:p>
                  </a:txBody>
                  <a:tcPr marL="51356" marR="51356" marT="25679" marB="256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</a:p>
                  </a:txBody>
                  <a:tcPr marL="0" marR="0" marT="25679" marB="25679"/>
                </a:tc>
                <a:extLst>
                  <a:ext uri="{0D108BD9-81ED-4DB2-BD59-A6C34878D82A}">
                    <a16:rowId xmlns:a16="http://schemas.microsoft.com/office/drawing/2014/main" val="2858125296"/>
                  </a:ext>
                </a:extLst>
              </a:tr>
              <a:tr h="166057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xxx</a:t>
                      </a:r>
                    </a:p>
                  </a:txBody>
                  <a:tcPr marL="51356" marR="51356" marT="25679" marB="256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51356" marR="51356" marT="25679" marB="256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</a:p>
                  </a:txBody>
                  <a:tcPr marL="0" marR="0" marT="25679" marB="25679"/>
                </a:tc>
                <a:extLst>
                  <a:ext uri="{0D108BD9-81ED-4DB2-BD59-A6C34878D82A}">
                    <a16:rowId xmlns:a16="http://schemas.microsoft.com/office/drawing/2014/main" val="4080189583"/>
                  </a:ext>
                </a:extLst>
              </a:tr>
              <a:tr h="20833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xxx</a:t>
                      </a:r>
                    </a:p>
                  </a:txBody>
                  <a:tcPr marL="51356" marR="51356" marT="25679" marB="256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 marL="51356" marR="51356" marT="25679" marB="256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</a:p>
                  </a:txBody>
                  <a:tcPr marL="0" marR="0" marT="25679" marB="25679"/>
                </a:tc>
                <a:extLst>
                  <a:ext uri="{0D108BD9-81ED-4DB2-BD59-A6C34878D82A}">
                    <a16:rowId xmlns:a16="http://schemas.microsoft.com/office/drawing/2014/main" val="2868657107"/>
                  </a:ext>
                </a:extLst>
              </a:tr>
            </a:tbl>
          </a:graphicData>
        </a:graphic>
      </p:graphicFrame>
      <p:sp>
        <p:nvSpPr>
          <p:cNvPr id="10" name="Right Brace 9">
            <a:extLst>
              <a:ext uri="{FF2B5EF4-FFF2-40B4-BE49-F238E27FC236}">
                <a16:creationId xmlns:a16="http://schemas.microsoft.com/office/drawing/2014/main" id="{34650B1D-FD6B-8E45-BC9F-755B9990E1FA}"/>
              </a:ext>
            </a:extLst>
          </p:cNvPr>
          <p:cNvSpPr/>
          <p:nvPr/>
        </p:nvSpPr>
        <p:spPr bwMode="auto">
          <a:xfrm rot="5400000">
            <a:off x="821008" y="5334531"/>
            <a:ext cx="147890" cy="668378"/>
          </a:xfrm>
          <a:prstGeom prst="rightBrace">
            <a:avLst>
              <a:gd name="adj1" fmla="val 51451"/>
              <a:gd name="adj2" fmla="val 50001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A1E700-FB31-7C4C-8470-B6C32F368D65}"/>
              </a:ext>
            </a:extLst>
          </p:cNvPr>
          <p:cNvSpPr txBox="1"/>
          <p:nvPr/>
        </p:nvSpPr>
        <p:spPr>
          <a:xfrm>
            <a:off x="506064" y="5746333"/>
            <a:ext cx="777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andara" panose="020E0502030303020204" pitchFamily="34" charset="0"/>
              </a:rPr>
              <a:t>block </a:t>
            </a:r>
          </a:p>
          <a:p>
            <a:pPr algn="ctr"/>
            <a:r>
              <a:rPr lang="en-US" sz="1400" dirty="0">
                <a:latin typeface="Candara" panose="020E0502030303020204" pitchFamily="34" charset="0"/>
              </a:rPr>
              <a:t>address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813000CE-411B-6C49-BBB8-320D99717138}"/>
              </a:ext>
            </a:extLst>
          </p:cNvPr>
          <p:cNvSpPr/>
          <p:nvPr/>
        </p:nvSpPr>
        <p:spPr bwMode="auto">
          <a:xfrm rot="5400000">
            <a:off x="2143115" y="4552324"/>
            <a:ext cx="147890" cy="668378"/>
          </a:xfrm>
          <a:prstGeom prst="rightBrace">
            <a:avLst>
              <a:gd name="adj1" fmla="val 51451"/>
              <a:gd name="adj2" fmla="val 50001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CADC23-F162-E148-B0D2-BFAFCBCB0C3C}"/>
              </a:ext>
            </a:extLst>
          </p:cNvPr>
          <p:cNvSpPr txBox="1"/>
          <p:nvPr/>
        </p:nvSpPr>
        <p:spPr>
          <a:xfrm>
            <a:off x="1828171" y="4964126"/>
            <a:ext cx="777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andara" panose="020E0502030303020204" pitchFamily="34" charset="0"/>
              </a:rPr>
              <a:t>block </a:t>
            </a:r>
          </a:p>
          <a:p>
            <a:pPr algn="ctr"/>
            <a:r>
              <a:rPr lang="en-US" sz="1400" dirty="0">
                <a:latin typeface="Candara" panose="020E0502030303020204" pitchFamily="34" charset="0"/>
              </a:rPr>
              <a:t>address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13CC7C68-B1DB-7845-9E60-30E508A0F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24" y="6413347"/>
            <a:ext cx="3566893" cy="379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 animBg="1"/>
      <p:bldP spid="12" grpId="0"/>
      <p:bldP spid="16" grpId="0" animBg="1"/>
      <p:bldP spid="1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itle 1">
            <a:extLst>
              <a:ext uri="{FF2B5EF4-FFF2-40B4-BE49-F238E27FC236}">
                <a16:creationId xmlns:a16="http://schemas.microsoft.com/office/drawing/2014/main" id="{58FC45E9-0CC1-3840-BF97-D507982069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1" y="344895"/>
            <a:ext cx="7772400" cy="762000"/>
          </a:xfrm>
        </p:spPr>
        <p:txBody>
          <a:bodyPr/>
          <a:lstStyle/>
          <a:p>
            <a:pPr algn="r"/>
            <a:r>
              <a:rPr lang="en-US" altLang="en-US" sz="2400" dirty="0"/>
              <a:t>Where to Write Blocks:</a:t>
            </a:r>
            <a:r>
              <a:rPr lang="en-US" altLang="en-US" dirty="0"/>
              <a:t> </a:t>
            </a:r>
            <a:br>
              <a:rPr lang="en-US" altLang="en-US" dirty="0"/>
            </a:br>
            <a:r>
              <a:rPr lang="en-US" altLang="en-US" dirty="0"/>
              <a:t>Associativity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39DD1F9-AD6E-9648-9937-115759AF64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1350" y="28241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pitchFamily="2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CF5A795-A26F-7D4A-80BF-32F36C3A195F}"/>
              </a:ext>
            </a:extLst>
          </p:cNvPr>
          <p:cNvSpPr txBox="1">
            <a:spLocks/>
          </p:cNvSpPr>
          <p:nvPr/>
        </p:nvSpPr>
        <p:spPr>
          <a:xfrm>
            <a:off x="3356927" y="924015"/>
            <a:ext cx="4333875" cy="502412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ndara" panose="020E0502030303020204" pitchFamily="34" charset="0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941651"/>
                </a:solidFill>
                <a:latin typeface="Candara" panose="020E0502030303020204" pitchFamily="34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FF9300"/>
                </a:solidFill>
                <a:latin typeface="Candara" panose="020E0502030303020204" pitchFamily="34" charset="0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endParaRPr lang="en-US" kern="0"/>
          </a:p>
          <a:p>
            <a:endParaRPr lang="en-US" kern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329463-3D56-DC48-9E93-B1B1960A327F}"/>
              </a:ext>
            </a:extLst>
          </p:cNvPr>
          <p:cNvSpPr/>
          <p:nvPr/>
        </p:nvSpPr>
        <p:spPr bwMode="auto">
          <a:xfrm>
            <a:off x="2019975" y="1688966"/>
            <a:ext cx="1253613" cy="25072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5FA7FB-3BE7-C141-BBE9-66E35783ED61}"/>
              </a:ext>
            </a:extLst>
          </p:cNvPr>
          <p:cNvSpPr/>
          <p:nvPr/>
        </p:nvSpPr>
        <p:spPr bwMode="auto">
          <a:xfrm>
            <a:off x="3273588" y="1688966"/>
            <a:ext cx="768555" cy="25072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010C21-71F1-744B-98D0-04DE1B17FEAB}"/>
              </a:ext>
            </a:extLst>
          </p:cNvPr>
          <p:cNvSpPr/>
          <p:nvPr/>
        </p:nvSpPr>
        <p:spPr bwMode="auto">
          <a:xfrm>
            <a:off x="4042144" y="1688966"/>
            <a:ext cx="337574" cy="25072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C8F3E0-956C-A74C-B96A-8470B89260E2}"/>
              </a:ext>
            </a:extLst>
          </p:cNvPr>
          <p:cNvCxnSpPr>
            <a:cxnSpLocks/>
            <a:stCxn id="9" idx="2"/>
          </p:cNvCxnSpPr>
          <p:nvPr/>
        </p:nvCxnSpPr>
        <p:spPr bwMode="auto">
          <a:xfrm>
            <a:off x="2646782" y="1939689"/>
            <a:ext cx="0" cy="32292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AB2261-0117-0948-844A-1838B806418D}"/>
              </a:ext>
            </a:extLst>
          </p:cNvPr>
          <p:cNvCxnSpPr>
            <a:cxnSpLocks/>
          </p:cNvCxnSpPr>
          <p:nvPr/>
        </p:nvCxnSpPr>
        <p:spPr bwMode="auto">
          <a:xfrm>
            <a:off x="2646782" y="2232488"/>
            <a:ext cx="0" cy="304132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708BA44-9EEE-584C-8E27-D11E55A2FEB3}"/>
              </a:ext>
            </a:extLst>
          </p:cNvPr>
          <p:cNvCxnSpPr>
            <a:cxnSpLocks/>
          </p:cNvCxnSpPr>
          <p:nvPr/>
        </p:nvCxnSpPr>
        <p:spPr bwMode="auto">
          <a:xfrm>
            <a:off x="3657865" y="1939689"/>
            <a:ext cx="0" cy="53310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BC17CC-23D7-3942-B9D4-02E894CA0BDC}"/>
              </a:ext>
            </a:extLst>
          </p:cNvPr>
          <p:cNvCxnSpPr>
            <a:cxnSpLocks/>
          </p:cNvCxnSpPr>
          <p:nvPr/>
        </p:nvCxnSpPr>
        <p:spPr bwMode="auto">
          <a:xfrm>
            <a:off x="3660633" y="2469693"/>
            <a:ext cx="0" cy="121911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5E5ED71-3ACB-4E4C-BEFC-DEE504FAA6FD}"/>
              </a:ext>
            </a:extLst>
          </p:cNvPr>
          <p:cNvCxnSpPr>
            <a:cxnSpLocks/>
          </p:cNvCxnSpPr>
          <p:nvPr/>
        </p:nvCxnSpPr>
        <p:spPr bwMode="auto">
          <a:xfrm>
            <a:off x="3655927" y="3673369"/>
            <a:ext cx="440851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CB38018-9EB4-F345-A6C2-339F022EC7EF}"/>
              </a:ext>
            </a:extLst>
          </p:cNvPr>
          <p:cNvCxnSpPr>
            <a:cxnSpLocks/>
          </p:cNvCxnSpPr>
          <p:nvPr/>
        </p:nvCxnSpPr>
        <p:spPr bwMode="auto">
          <a:xfrm flipV="1">
            <a:off x="2631783" y="5273808"/>
            <a:ext cx="1901761" cy="817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C18A80D-F015-D446-81FF-0DA24BD42B8C}"/>
              </a:ext>
            </a:extLst>
          </p:cNvPr>
          <p:cNvSpPr txBox="1"/>
          <p:nvPr/>
        </p:nvSpPr>
        <p:spPr>
          <a:xfrm>
            <a:off x="3644615" y="2528009"/>
            <a:ext cx="3128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Index Valid      Tag	         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EB5F18-6A41-5249-AD57-938E26ECECFD}"/>
              </a:ext>
            </a:extLst>
          </p:cNvPr>
          <p:cNvSpPr txBox="1"/>
          <p:nvPr/>
        </p:nvSpPr>
        <p:spPr>
          <a:xfrm>
            <a:off x="3457405" y="2809353"/>
            <a:ext cx="646455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200"/>
              </a:spcBef>
            </a:pPr>
            <a:r>
              <a:rPr lang="en-US" sz="1400" dirty="0"/>
              <a:t>0</a:t>
            </a:r>
          </a:p>
          <a:p>
            <a:pPr algn="r">
              <a:spcBef>
                <a:spcPts val="200"/>
              </a:spcBef>
            </a:pPr>
            <a:r>
              <a:rPr lang="en-US" sz="1400" dirty="0"/>
              <a:t>1</a:t>
            </a:r>
          </a:p>
          <a:p>
            <a:pPr algn="r">
              <a:spcBef>
                <a:spcPts val="200"/>
              </a:spcBef>
            </a:pPr>
            <a:r>
              <a:rPr lang="en-US" sz="1400" dirty="0"/>
              <a:t>2</a:t>
            </a:r>
          </a:p>
          <a:p>
            <a:pPr algn="r"/>
            <a:endParaRPr lang="en-US" sz="1400" b="1" dirty="0"/>
          </a:p>
          <a:p>
            <a:pPr algn="r">
              <a:spcBef>
                <a:spcPts val="200"/>
              </a:spcBef>
            </a:pPr>
            <a:r>
              <a:rPr lang="en-US" sz="1400" b="1" dirty="0"/>
              <a:t>…</a:t>
            </a:r>
          </a:p>
          <a:p>
            <a:pPr algn="r">
              <a:spcBef>
                <a:spcPts val="200"/>
              </a:spcBef>
            </a:pPr>
            <a:r>
              <a:rPr lang="en-US" sz="1400" b="1" dirty="0"/>
              <a:t>…</a:t>
            </a:r>
          </a:p>
          <a:p>
            <a:pPr algn="r">
              <a:spcBef>
                <a:spcPts val="200"/>
              </a:spcBef>
            </a:pPr>
            <a:r>
              <a:rPr lang="en-US" sz="1400" b="1" dirty="0"/>
              <a:t>…</a:t>
            </a:r>
          </a:p>
          <a:p>
            <a:pPr algn="r">
              <a:spcBef>
                <a:spcPts val="600"/>
              </a:spcBef>
            </a:pPr>
            <a:r>
              <a:rPr lang="en-US" sz="1400" dirty="0"/>
              <a:t>1023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68506E-1797-9D45-80AD-E1D07C2CFB51}"/>
              </a:ext>
            </a:extLst>
          </p:cNvPr>
          <p:cNvSpPr txBox="1"/>
          <p:nvPr/>
        </p:nvSpPr>
        <p:spPr>
          <a:xfrm>
            <a:off x="5867930" y="6203274"/>
            <a:ext cx="58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A3C20C-079D-CF4C-8FF7-B55B9A5D35D3}"/>
              </a:ext>
            </a:extLst>
          </p:cNvPr>
          <p:cNvSpPr txBox="1"/>
          <p:nvPr/>
        </p:nvSpPr>
        <p:spPr>
          <a:xfrm>
            <a:off x="4194099" y="6205943"/>
            <a:ext cx="58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962BF0-1DEB-EC41-B9F5-47D66A3EA70D}"/>
              </a:ext>
            </a:extLst>
          </p:cNvPr>
          <p:cNvSpPr txBox="1"/>
          <p:nvPr/>
        </p:nvSpPr>
        <p:spPr>
          <a:xfrm>
            <a:off x="1961830" y="1219725"/>
            <a:ext cx="3028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Address (showing bit positions)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B64054-954B-B240-82FE-9CD7CD05AF82}"/>
              </a:ext>
            </a:extLst>
          </p:cNvPr>
          <p:cNvSpPr txBox="1"/>
          <p:nvPr/>
        </p:nvSpPr>
        <p:spPr>
          <a:xfrm>
            <a:off x="1925233" y="1444753"/>
            <a:ext cx="3028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31 30 ….      12 11 ….    2 1  0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5654AB2-2528-444C-B1EC-DD556D627A6A}"/>
              </a:ext>
            </a:extLst>
          </p:cNvPr>
          <p:cNvCxnSpPr>
            <a:cxnSpLocks/>
          </p:cNvCxnSpPr>
          <p:nvPr/>
        </p:nvCxnSpPr>
        <p:spPr bwMode="auto">
          <a:xfrm>
            <a:off x="4210931" y="1815297"/>
            <a:ext cx="44777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E2E2E13-7BCB-BB40-B2D7-4A115CF8B5AB}"/>
              </a:ext>
            </a:extLst>
          </p:cNvPr>
          <p:cNvSpPr txBox="1"/>
          <p:nvPr/>
        </p:nvSpPr>
        <p:spPr>
          <a:xfrm>
            <a:off x="4648648" y="1546974"/>
            <a:ext cx="631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Byte offset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67140BF-EF1C-264C-A5B2-87DAC654F11D}"/>
              </a:ext>
            </a:extLst>
          </p:cNvPr>
          <p:cNvCxnSpPr/>
          <p:nvPr/>
        </p:nvCxnSpPr>
        <p:spPr bwMode="auto">
          <a:xfrm>
            <a:off x="2488695" y="2062293"/>
            <a:ext cx="291077" cy="1923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277795-44C8-5243-9BE3-6CD14784DE5B}"/>
              </a:ext>
            </a:extLst>
          </p:cNvPr>
          <p:cNvCxnSpPr>
            <a:cxnSpLocks/>
          </p:cNvCxnSpPr>
          <p:nvPr/>
        </p:nvCxnSpPr>
        <p:spPr bwMode="auto">
          <a:xfrm>
            <a:off x="3506382" y="2046227"/>
            <a:ext cx="291077" cy="1923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26DE652-E761-464A-BA61-8252F6A5ADD6}"/>
              </a:ext>
            </a:extLst>
          </p:cNvPr>
          <p:cNvSpPr txBox="1"/>
          <p:nvPr/>
        </p:nvSpPr>
        <p:spPr>
          <a:xfrm>
            <a:off x="2641899" y="1966423"/>
            <a:ext cx="394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829202-0475-4148-A8CF-40DA8A8DF1D6}"/>
              </a:ext>
            </a:extLst>
          </p:cNvPr>
          <p:cNvSpPr txBox="1"/>
          <p:nvPr/>
        </p:nvSpPr>
        <p:spPr>
          <a:xfrm>
            <a:off x="3652682" y="1972136"/>
            <a:ext cx="394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10</a:t>
            </a:r>
          </a:p>
        </p:txBody>
      </p:sp>
      <p:graphicFrame>
        <p:nvGraphicFramePr>
          <p:cNvPr id="30" name="Table 4">
            <a:extLst>
              <a:ext uri="{FF2B5EF4-FFF2-40B4-BE49-F238E27FC236}">
                <a16:creationId xmlns:a16="http://schemas.microsoft.com/office/drawing/2014/main" id="{10340C54-4AF6-E44F-BD81-E4A39265C6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10956"/>
              </p:ext>
            </p:extLst>
          </p:nvPr>
        </p:nvGraphicFramePr>
        <p:xfrm>
          <a:off x="4105751" y="2829272"/>
          <a:ext cx="2795160" cy="19271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5552">
                  <a:extLst>
                    <a:ext uri="{9D8B030D-6E8A-4147-A177-3AD203B41FA5}">
                      <a16:colId xmlns:a16="http://schemas.microsoft.com/office/drawing/2014/main" val="92488992"/>
                    </a:ext>
                  </a:extLst>
                </a:gridCol>
                <a:gridCol w="777975">
                  <a:extLst>
                    <a:ext uri="{9D8B030D-6E8A-4147-A177-3AD203B41FA5}">
                      <a16:colId xmlns:a16="http://schemas.microsoft.com/office/drawing/2014/main" val="295681104"/>
                    </a:ext>
                  </a:extLst>
                </a:gridCol>
                <a:gridCol w="1641633">
                  <a:extLst>
                    <a:ext uri="{9D8B030D-6E8A-4147-A177-3AD203B41FA5}">
                      <a16:colId xmlns:a16="http://schemas.microsoft.com/office/drawing/2014/main" val="3359472325"/>
                    </a:ext>
                  </a:extLst>
                </a:gridCol>
              </a:tblGrid>
              <a:tr h="24089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2292659"/>
                  </a:ext>
                </a:extLst>
              </a:tr>
              <a:tr h="24089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08023"/>
                  </a:ext>
                </a:extLst>
              </a:tr>
              <a:tr h="24089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974383"/>
                  </a:ext>
                </a:extLst>
              </a:tr>
              <a:tr h="24089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853735"/>
                  </a:ext>
                </a:extLst>
              </a:tr>
              <a:tr h="24089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4860079"/>
                  </a:ext>
                </a:extLst>
              </a:tr>
              <a:tr h="24089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48918"/>
                  </a:ext>
                </a:extLst>
              </a:tr>
              <a:tr h="24089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932625"/>
                  </a:ext>
                </a:extLst>
              </a:tr>
              <a:tr h="24089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968304"/>
                  </a:ext>
                </a:extLst>
              </a:tr>
            </a:tbl>
          </a:graphicData>
        </a:graphic>
      </p:graphicFrame>
      <p:sp>
        <p:nvSpPr>
          <p:cNvPr id="31" name="Flowchart: Delay 87">
            <a:extLst>
              <a:ext uri="{FF2B5EF4-FFF2-40B4-BE49-F238E27FC236}">
                <a16:creationId xmlns:a16="http://schemas.microsoft.com/office/drawing/2014/main" id="{1C4B33D5-F11D-D240-A540-728E38833FBF}"/>
              </a:ext>
            </a:extLst>
          </p:cNvPr>
          <p:cNvSpPr/>
          <p:nvPr/>
        </p:nvSpPr>
        <p:spPr bwMode="auto">
          <a:xfrm rot="5400000">
            <a:off x="4301101" y="5519671"/>
            <a:ext cx="372137" cy="423708"/>
          </a:xfrm>
          <a:prstGeom prst="flowChartDela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58C68D6-D01C-9842-8102-8A4FC7B91C39}"/>
              </a:ext>
            </a:extLst>
          </p:cNvPr>
          <p:cNvCxnSpPr>
            <a:cxnSpLocks/>
          </p:cNvCxnSpPr>
          <p:nvPr/>
        </p:nvCxnSpPr>
        <p:spPr bwMode="auto">
          <a:xfrm>
            <a:off x="4648841" y="3693203"/>
            <a:ext cx="0" cy="145791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3" name="Flowchart: Connector 90">
            <a:extLst>
              <a:ext uri="{FF2B5EF4-FFF2-40B4-BE49-F238E27FC236}">
                <a16:creationId xmlns:a16="http://schemas.microsoft.com/office/drawing/2014/main" id="{4C34C9A4-D756-0B42-B3A6-8881EFD5BD7B}"/>
              </a:ext>
            </a:extLst>
          </p:cNvPr>
          <p:cNvSpPr/>
          <p:nvPr/>
        </p:nvSpPr>
        <p:spPr bwMode="auto">
          <a:xfrm>
            <a:off x="4533544" y="5146907"/>
            <a:ext cx="238125" cy="250723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7FA2B78-3B41-474D-97E7-A80FE1DD1AA2}"/>
              </a:ext>
            </a:extLst>
          </p:cNvPr>
          <p:cNvCxnSpPr>
            <a:cxnSpLocks/>
          </p:cNvCxnSpPr>
          <p:nvPr/>
        </p:nvCxnSpPr>
        <p:spPr bwMode="auto">
          <a:xfrm>
            <a:off x="4652228" y="5403519"/>
            <a:ext cx="2343" cy="1398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1597E71-3FA6-F945-9154-D6B6167419E6}"/>
              </a:ext>
            </a:extLst>
          </p:cNvPr>
          <p:cNvCxnSpPr>
            <a:cxnSpLocks/>
            <a:stCxn id="36" idx="4"/>
          </p:cNvCxnSpPr>
          <p:nvPr/>
        </p:nvCxnSpPr>
        <p:spPr bwMode="auto">
          <a:xfrm flipH="1">
            <a:off x="4332400" y="3702629"/>
            <a:ext cx="1" cy="18428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Flowchart: Connector 102">
            <a:extLst>
              <a:ext uri="{FF2B5EF4-FFF2-40B4-BE49-F238E27FC236}">
                <a16:creationId xmlns:a16="http://schemas.microsoft.com/office/drawing/2014/main" id="{9FD6604C-B0B9-5342-951E-6F7A5DBE6D09}"/>
              </a:ext>
            </a:extLst>
          </p:cNvPr>
          <p:cNvSpPr/>
          <p:nvPr/>
        </p:nvSpPr>
        <p:spPr bwMode="auto">
          <a:xfrm>
            <a:off x="4309541" y="3656910"/>
            <a:ext cx="45719" cy="45719"/>
          </a:xfrm>
          <a:prstGeom prst="flowChartConnector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AB25750-0B7E-0E4C-83EC-634EBA98F43E}"/>
              </a:ext>
            </a:extLst>
          </p:cNvPr>
          <p:cNvCxnSpPr>
            <a:cxnSpLocks/>
            <a:endCxn id="20" idx="0"/>
          </p:cNvCxnSpPr>
          <p:nvPr/>
        </p:nvCxnSpPr>
        <p:spPr bwMode="auto">
          <a:xfrm flipH="1">
            <a:off x="6161001" y="3703988"/>
            <a:ext cx="8266" cy="249928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F3918C1-542C-5941-BD1A-A800E991D405}"/>
              </a:ext>
            </a:extLst>
          </p:cNvPr>
          <p:cNvCxnSpPr>
            <a:cxnSpLocks/>
            <a:endCxn id="21" idx="0"/>
          </p:cNvCxnSpPr>
          <p:nvPr/>
        </p:nvCxnSpPr>
        <p:spPr bwMode="auto">
          <a:xfrm>
            <a:off x="4487170" y="5920196"/>
            <a:ext cx="0" cy="28574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C92312B-28AC-8544-BAAE-BC0B3AF7F4F3}"/>
              </a:ext>
            </a:extLst>
          </p:cNvPr>
          <p:cNvSpPr txBox="1"/>
          <p:nvPr/>
        </p:nvSpPr>
        <p:spPr>
          <a:xfrm>
            <a:off x="4487170" y="5073355"/>
            <a:ext cx="364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=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87010C6-EC1B-6546-AD76-914FFF845D2A}"/>
              </a:ext>
            </a:extLst>
          </p:cNvPr>
          <p:cNvCxnSpPr/>
          <p:nvPr/>
        </p:nvCxnSpPr>
        <p:spPr bwMode="auto">
          <a:xfrm>
            <a:off x="4511755" y="4860275"/>
            <a:ext cx="291077" cy="1923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FEFECE6-9756-7744-8D5E-9F3725B375C8}"/>
              </a:ext>
            </a:extLst>
          </p:cNvPr>
          <p:cNvCxnSpPr/>
          <p:nvPr/>
        </p:nvCxnSpPr>
        <p:spPr bwMode="auto">
          <a:xfrm>
            <a:off x="5999290" y="4864452"/>
            <a:ext cx="291077" cy="1923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CAEB68C-1676-C349-80C2-EFCC5D9F9ADD}"/>
              </a:ext>
            </a:extLst>
          </p:cNvPr>
          <p:cNvSpPr txBox="1"/>
          <p:nvPr/>
        </p:nvSpPr>
        <p:spPr>
          <a:xfrm>
            <a:off x="4651339" y="4757230"/>
            <a:ext cx="394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ADA2FCB-047B-EA4B-859D-ACA1828B722D}"/>
              </a:ext>
            </a:extLst>
          </p:cNvPr>
          <p:cNvSpPr txBox="1"/>
          <p:nvPr/>
        </p:nvSpPr>
        <p:spPr>
          <a:xfrm>
            <a:off x="6157769" y="4745642"/>
            <a:ext cx="394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32</a:t>
            </a:r>
          </a:p>
        </p:txBody>
      </p:sp>
      <p:sp>
        <p:nvSpPr>
          <p:cNvPr id="56" name="Flowchart: Connector 102">
            <a:extLst>
              <a:ext uri="{FF2B5EF4-FFF2-40B4-BE49-F238E27FC236}">
                <a16:creationId xmlns:a16="http://schemas.microsoft.com/office/drawing/2014/main" id="{20FBD744-FDC5-014E-9587-8251473051A5}"/>
              </a:ext>
            </a:extLst>
          </p:cNvPr>
          <p:cNvSpPr/>
          <p:nvPr/>
        </p:nvSpPr>
        <p:spPr bwMode="auto">
          <a:xfrm>
            <a:off x="4625982" y="3656910"/>
            <a:ext cx="45719" cy="45719"/>
          </a:xfrm>
          <a:prstGeom prst="flowChartConnector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74" name="Flowchart: Connector 102">
            <a:extLst>
              <a:ext uri="{FF2B5EF4-FFF2-40B4-BE49-F238E27FC236}">
                <a16:creationId xmlns:a16="http://schemas.microsoft.com/office/drawing/2014/main" id="{E5791199-1284-434C-9CE3-A69AC4724C3D}"/>
              </a:ext>
            </a:extLst>
          </p:cNvPr>
          <p:cNvSpPr/>
          <p:nvPr/>
        </p:nvSpPr>
        <p:spPr bwMode="auto">
          <a:xfrm>
            <a:off x="6144829" y="3670478"/>
            <a:ext cx="45719" cy="45719"/>
          </a:xfrm>
          <a:prstGeom prst="flowChartConnector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82961" name="TextBox 82960">
            <a:extLst>
              <a:ext uri="{FF2B5EF4-FFF2-40B4-BE49-F238E27FC236}">
                <a16:creationId xmlns:a16="http://schemas.microsoft.com/office/drawing/2014/main" id="{EC4DD9E0-A063-A442-882F-CAAB05B58ABB}"/>
              </a:ext>
            </a:extLst>
          </p:cNvPr>
          <p:cNvSpPr txBox="1"/>
          <p:nvPr/>
        </p:nvSpPr>
        <p:spPr>
          <a:xfrm>
            <a:off x="2155143" y="2204606"/>
            <a:ext cx="4725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Tag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DA74CEF-BF70-5049-82D8-B3C2F81B56B1}"/>
              </a:ext>
            </a:extLst>
          </p:cNvPr>
          <p:cNvSpPr txBox="1"/>
          <p:nvPr/>
        </p:nvSpPr>
        <p:spPr>
          <a:xfrm>
            <a:off x="3055619" y="2200800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Index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itle 1">
            <a:extLst>
              <a:ext uri="{FF2B5EF4-FFF2-40B4-BE49-F238E27FC236}">
                <a16:creationId xmlns:a16="http://schemas.microsoft.com/office/drawing/2014/main" id="{B4DFDC12-E6B2-F14F-99D0-1012C3A11F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1885" y="387201"/>
            <a:ext cx="7772400" cy="762000"/>
          </a:xfrm>
        </p:spPr>
        <p:txBody>
          <a:bodyPr/>
          <a:lstStyle/>
          <a:p>
            <a:pPr algn="r"/>
            <a:r>
              <a:rPr lang="en-US" altLang="en-US" sz="2400" dirty="0"/>
              <a:t>Where to Write Blocks: </a:t>
            </a:r>
            <a:br>
              <a:rPr lang="en-US" altLang="en-US" sz="2400" dirty="0"/>
            </a:br>
            <a:r>
              <a:rPr lang="en-US" altLang="en-US" dirty="0"/>
              <a:t>Associativity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2E56C47-74D2-0746-83A4-9F60C8E7D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82726" y="5274914"/>
            <a:ext cx="1905000" cy="457200"/>
          </a:xfrm>
        </p:spPr>
        <p:txBody>
          <a:bodyPr/>
          <a:lstStyle/>
          <a:p>
            <a:pPr>
              <a:defRPr/>
            </a:pPr>
            <a:fld id="{39406180-511F-A44E-834C-1DE7AFD1FCD0}" type="slidenum">
              <a:rPr lang="en-US" altLang="en-US" smtClean="0"/>
              <a:pPr>
                <a:defRPr/>
              </a:pPr>
              <a:t>52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756340-0800-8840-AE13-D909F15F995B}"/>
              </a:ext>
            </a:extLst>
          </p:cNvPr>
          <p:cNvSpPr/>
          <p:nvPr/>
        </p:nvSpPr>
        <p:spPr bwMode="auto">
          <a:xfrm>
            <a:off x="490559" y="1163790"/>
            <a:ext cx="1253613" cy="25072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F1D665-5589-1943-8F91-8B122025E14B}"/>
              </a:ext>
            </a:extLst>
          </p:cNvPr>
          <p:cNvSpPr/>
          <p:nvPr/>
        </p:nvSpPr>
        <p:spPr bwMode="auto">
          <a:xfrm>
            <a:off x="1744172" y="1163790"/>
            <a:ext cx="768555" cy="25072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1A32A6-BEFF-4B44-AF61-ABDA15E400C2}"/>
              </a:ext>
            </a:extLst>
          </p:cNvPr>
          <p:cNvSpPr/>
          <p:nvPr/>
        </p:nvSpPr>
        <p:spPr bwMode="auto">
          <a:xfrm>
            <a:off x="2512728" y="1163790"/>
            <a:ext cx="337574" cy="25072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F68079C-34DA-BA4B-B623-C07B43AA055C}"/>
              </a:ext>
            </a:extLst>
          </p:cNvPr>
          <p:cNvCxnSpPr>
            <a:cxnSpLocks/>
          </p:cNvCxnSpPr>
          <p:nvPr/>
        </p:nvCxnSpPr>
        <p:spPr bwMode="auto">
          <a:xfrm flipH="1">
            <a:off x="1117365" y="1414513"/>
            <a:ext cx="1" cy="33905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307CA55-36A0-5A4B-9AD7-BB79642B648C}"/>
              </a:ext>
            </a:extLst>
          </p:cNvPr>
          <p:cNvCxnSpPr>
            <a:cxnSpLocks/>
          </p:cNvCxnSpPr>
          <p:nvPr/>
        </p:nvCxnSpPr>
        <p:spPr bwMode="auto">
          <a:xfrm flipH="1">
            <a:off x="552825" y="1753572"/>
            <a:ext cx="564541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19A10C6-0D27-B844-B3EB-7DAFB56448EA}"/>
              </a:ext>
            </a:extLst>
          </p:cNvPr>
          <p:cNvSpPr txBox="1"/>
          <p:nvPr/>
        </p:nvSpPr>
        <p:spPr>
          <a:xfrm>
            <a:off x="773337" y="1927898"/>
            <a:ext cx="3128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Index V      Tag         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1D6472-8869-834C-AA11-2F99500EB58C}"/>
              </a:ext>
            </a:extLst>
          </p:cNvPr>
          <p:cNvSpPr txBox="1"/>
          <p:nvPr/>
        </p:nvSpPr>
        <p:spPr>
          <a:xfrm>
            <a:off x="743833" y="2197226"/>
            <a:ext cx="64645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0</a:t>
            </a:r>
          </a:p>
          <a:p>
            <a:pPr algn="ctr"/>
            <a:r>
              <a:rPr lang="en-US" sz="1400"/>
              <a:t>1</a:t>
            </a:r>
          </a:p>
          <a:p>
            <a:pPr algn="ctr"/>
            <a:r>
              <a:rPr lang="en-US" sz="1400"/>
              <a:t>2</a:t>
            </a:r>
            <a:endParaRPr lang="en-US" sz="1400" b="1"/>
          </a:p>
          <a:p>
            <a:pPr algn="ctr"/>
            <a:r>
              <a:rPr lang="en-US" sz="1400" b="1"/>
              <a:t>…</a:t>
            </a:r>
          </a:p>
          <a:p>
            <a:pPr algn="ctr"/>
            <a:r>
              <a:rPr lang="en-US" sz="1400" b="1"/>
              <a:t>…</a:t>
            </a:r>
          </a:p>
          <a:p>
            <a:pPr algn="ctr"/>
            <a:r>
              <a:rPr lang="en-US" sz="1400"/>
              <a:t>256</a:t>
            </a:r>
          </a:p>
          <a:p>
            <a:pPr algn="ctr"/>
            <a:endParaRPr lang="en-US" sz="1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2FC4D-99DF-E84C-97BA-CEB88EC8883F}"/>
              </a:ext>
            </a:extLst>
          </p:cNvPr>
          <p:cNvSpPr txBox="1"/>
          <p:nvPr/>
        </p:nvSpPr>
        <p:spPr>
          <a:xfrm>
            <a:off x="432414" y="694549"/>
            <a:ext cx="3028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Address (showing bit positions)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20CC70-5B55-EA43-BB44-255E1E2AEEA7}"/>
              </a:ext>
            </a:extLst>
          </p:cNvPr>
          <p:cNvSpPr txBox="1"/>
          <p:nvPr/>
        </p:nvSpPr>
        <p:spPr>
          <a:xfrm>
            <a:off x="395817" y="919577"/>
            <a:ext cx="3028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31 30 …..      12 11 …    2 1  0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A9F65E-F9FB-234D-80B8-72C54D058566}"/>
              </a:ext>
            </a:extLst>
          </p:cNvPr>
          <p:cNvCxnSpPr>
            <a:cxnSpLocks/>
          </p:cNvCxnSpPr>
          <p:nvPr/>
        </p:nvCxnSpPr>
        <p:spPr bwMode="auto">
          <a:xfrm flipV="1">
            <a:off x="2850302" y="1290121"/>
            <a:ext cx="278990" cy="39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20E718F-8334-A64B-B4C0-71BAF2C5936C}"/>
              </a:ext>
            </a:extLst>
          </p:cNvPr>
          <p:cNvSpPr txBox="1"/>
          <p:nvPr/>
        </p:nvSpPr>
        <p:spPr>
          <a:xfrm>
            <a:off x="3071526" y="1133112"/>
            <a:ext cx="631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Byte offset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5D85E-064E-F343-B8B9-0A40C6C07807}"/>
              </a:ext>
            </a:extLst>
          </p:cNvPr>
          <p:cNvCxnSpPr/>
          <p:nvPr/>
        </p:nvCxnSpPr>
        <p:spPr bwMode="auto">
          <a:xfrm>
            <a:off x="959279" y="1463965"/>
            <a:ext cx="291077" cy="1923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36546D-5B2A-5F4C-AE35-0A9C51B3BAF2}"/>
              </a:ext>
            </a:extLst>
          </p:cNvPr>
          <p:cNvCxnSpPr>
            <a:cxnSpLocks/>
          </p:cNvCxnSpPr>
          <p:nvPr/>
        </p:nvCxnSpPr>
        <p:spPr bwMode="auto">
          <a:xfrm>
            <a:off x="2000629" y="1519933"/>
            <a:ext cx="291077" cy="1923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2C4EDF0-0868-E247-B1F7-7991627FDA22}"/>
              </a:ext>
            </a:extLst>
          </p:cNvPr>
          <p:cNvSpPr txBox="1"/>
          <p:nvPr/>
        </p:nvSpPr>
        <p:spPr>
          <a:xfrm>
            <a:off x="1125781" y="1416528"/>
            <a:ext cx="394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22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7E117C-BECF-8447-BAE5-DC6E62A2237A}"/>
              </a:ext>
            </a:extLst>
          </p:cNvPr>
          <p:cNvSpPr txBox="1"/>
          <p:nvPr/>
        </p:nvSpPr>
        <p:spPr>
          <a:xfrm>
            <a:off x="2123266" y="1436012"/>
            <a:ext cx="394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200B8E-A91A-D644-8BFB-515C4E880CC3}"/>
              </a:ext>
            </a:extLst>
          </p:cNvPr>
          <p:cNvSpPr txBox="1"/>
          <p:nvPr/>
        </p:nvSpPr>
        <p:spPr>
          <a:xfrm>
            <a:off x="2952595" y="1914941"/>
            <a:ext cx="1898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     V    Tag      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E4DEFC-5F42-044A-A72A-2A77CD601495}"/>
              </a:ext>
            </a:extLst>
          </p:cNvPr>
          <p:cNvSpPr txBox="1"/>
          <p:nvPr/>
        </p:nvSpPr>
        <p:spPr>
          <a:xfrm>
            <a:off x="4926412" y="1895272"/>
            <a:ext cx="1898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     V     Tag       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928ABD-712F-C043-A975-9C549571BAB8}"/>
              </a:ext>
            </a:extLst>
          </p:cNvPr>
          <p:cNvSpPr txBox="1"/>
          <p:nvPr/>
        </p:nvSpPr>
        <p:spPr>
          <a:xfrm>
            <a:off x="6778556" y="1888176"/>
            <a:ext cx="1898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      V     Tag       Data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2AC9DE7-43FD-4C48-9385-0656FEFB804F}"/>
              </a:ext>
            </a:extLst>
          </p:cNvPr>
          <p:cNvCxnSpPr>
            <a:cxnSpLocks/>
          </p:cNvCxnSpPr>
          <p:nvPr/>
        </p:nvCxnSpPr>
        <p:spPr bwMode="auto">
          <a:xfrm>
            <a:off x="1520427" y="4694096"/>
            <a:ext cx="0" cy="52994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A882B16-E339-CB4D-9EC4-0BB9EF1111C2}"/>
              </a:ext>
            </a:extLst>
          </p:cNvPr>
          <p:cNvCxnSpPr>
            <a:cxnSpLocks/>
          </p:cNvCxnSpPr>
          <p:nvPr/>
        </p:nvCxnSpPr>
        <p:spPr bwMode="auto">
          <a:xfrm flipH="1">
            <a:off x="5452241" y="4708466"/>
            <a:ext cx="4098" cy="2863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F9CA5A6-A226-0349-9044-0B1DF041BBEE}"/>
              </a:ext>
            </a:extLst>
          </p:cNvPr>
          <p:cNvCxnSpPr>
            <a:cxnSpLocks/>
          </p:cNvCxnSpPr>
          <p:nvPr/>
        </p:nvCxnSpPr>
        <p:spPr bwMode="auto">
          <a:xfrm flipH="1">
            <a:off x="7330237" y="4708575"/>
            <a:ext cx="1" cy="51546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2DB5D81-524B-7A49-A4C8-BCA07EEACE69}"/>
              </a:ext>
            </a:extLst>
          </p:cNvPr>
          <p:cNvCxnSpPr>
            <a:cxnSpLocks/>
          </p:cNvCxnSpPr>
          <p:nvPr/>
        </p:nvCxnSpPr>
        <p:spPr bwMode="auto">
          <a:xfrm>
            <a:off x="2128450" y="1414513"/>
            <a:ext cx="0" cy="45386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7664DC2-00DD-1549-BEDA-589AA4F7E4D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29731" y="1883983"/>
            <a:ext cx="1393535" cy="114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569555A-4AE0-0548-9943-A1AC2E01A5AA}"/>
              </a:ext>
            </a:extLst>
          </p:cNvPr>
          <p:cNvCxnSpPr>
            <a:cxnSpLocks/>
          </p:cNvCxnSpPr>
          <p:nvPr/>
        </p:nvCxnSpPr>
        <p:spPr bwMode="auto">
          <a:xfrm flipH="1">
            <a:off x="743833" y="1870779"/>
            <a:ext cx="5854" cy="112666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437C7E6-91BC-5E4E-BD7E-0269452DD6BC}"/>
              </a:ext>
            </a:extLst>
          </p:cNvPr>
          <p:cNvCxnSpPr>
            <a:cxnSpLocks/>
          </p:cNvCxnSpPr>
          <p:nvPr/>
        </p:nvCxnSpPr>
        <p:spPr bwMode="auto">
          <a:xfrm>
            <a:off x="743833" y="2981223"/>
            <a:ext cx="452246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6284403-2FAB-F040-AA8A-0C6B32142DB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65200" y="1743290"/>
            <a:ext cx="6541" cy="1937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784190D-3304-8148-BA40-F2CF9EFE4A9A}"/>
              </a:ext>
            </a:extLst>
          </p:cNvPr>
          <p:cNvCxnSpPr>
            <a:cxnSpLocks/>
          </p:cNvCxnSpPr>
          <p:nvPr/>
        </p:nvCxnSpPr>
        <p:spPr bwMode="auto">
          <a:xfrm flipH="1">
            <a:off x="552825" y="3690706"/>
            <a:ext cx="687931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64AD886-9E3E-0B4A-9169-BB33CD46C98A}"/>
              </a:ext>
            </a:extLst>
          </p:cNvPr>
          <p:cNvCxnSpPr>
            <a:cxnSpLocks/>
          </p:cNvCxnSpPr>
          <p:nvPr/>
        </p:nvCxnSpPr>
        <p:spPr bwMode="auto">
          <a:xfrm>
            <a:off x="1520427" y="5218688"/>
            <a:ext cx="264127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608BD58-CD57-8B42-93F1-26A8AD37FCC6}"/>
              </a:ext>
            </a:extLst>
          </p:cNvPr>
          <p:cNvCxnSpPr>
            <a:cxnSpLocks/>
          </p:cNvCxnSpPr>
          <p:nvPr/>
        </p:nvCxnSpPr>
        <p:spPr bwMode="auto">
          <a:xfrm flipV="1">
            <a:off x="4575874" y="4994776"/>
            <a:ext cx="880618" cy="65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86A64D4-B2A5-3B4B-8091-1137EB13F256}"/>
              </a:ext>
            </a:extLst>
          </p:cNvPr>
          <p:cNvCxnSpPr>
            <a:cxnSpLocks/>
          </p:cNvCxnSpPr>
          <p:nvPr/>
        </p:nvCxnSpPr>
        <p:spPr bwMode="auto">
          <a:xfrm>
            <a:off x="4688959" y="5218688"/>
            <a:ext cx="264127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B5672FE-FBB1-AC4C-ABFE-9A2EA4B50C0D}"/>
              </a:ext>
            </a:extLst>
          </p:cNvPr>
          <p:cNvCxnSpPr>
            <a:cxnSpLocks/>
          </p:cNvCxnSpPr>
          <p:nvPr/>
        </p:nvCxnSpPr>
        <p:spPr bwMode="auto">
          <a:xfrm>
            <a:off x="4312247" y="4993747"/>
            <a:ext cx="0" cy="8061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5DA8864-D2EC-DF4E-9A96-AA5C6A37F3CF}"/>
              </a:ext>
            </a:extLst>
          </p:cNvPr>
          <p:cNvCxnSpPr>
            <a:cxnSpLocks/>
          </p:cNvCxnSpPr>
          <p:nvPr/>
        </p:nvCxnSpPr>
        <p:spPr bwMode="auto">
          <a:xfrm>
            <a:off x="4161705" y="5218688"/>
            <a:ext cx="0" cy="5811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9CFF25-9A53-8149-AF01-6C33EDB0E7DE}"/>
              </a:ext>
            </a:extLst>
          </p:cNvPr>
          <p:cNvCxnSpPr>
            <a:cxnSpLocks/>
          </p:cNvCxnSpPr>
          <p:nvPr/>
        </p:nvCxnSpPr>
        <p:spPr bwMode="auto">
          <a:xfrm>
            <a:off x="4575874" y="5001301"/>
            <a:ext cx="0" cy="79855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B08A5B4-5312-DB49-9D1C-6664215D9B47}"/>
              </a:ext>
            </a:extLst>
          </p:cNvPr>
          <p:cNvCxnSpPr>
            <a:cxnSpLocks/>
          </p:cNvCxnSpPr>
          <p:nvPr/>
        </p:nvCxnSpPr>
        <p:spPr bwMode="auto">
          <a:xfrm>
            <a:off x="4688959" y="5218687"/>
            <a:ext cx="0" cy="5811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Flowchart: Stored Data 396">
            <a:extLst>
              <a:ext uri="{FF2B5EF4-FFF2-40B4-BE49-F238E27FC236}">
                <a16:creationId xmlns:a16="http://schemas.microsoft.com/office/drawing/2014/main" id="{3687919A-8459-874D-97CD-520F69AF02A8}"/>
              </a:ext>
            </a:extLst>
          </p:cNvPr>
          <p:cNvSpPr/>
          <p:nvPr/>
        </p:nvSpPr>
        <p:spPr bwMode="auto">
          <a:xfrm rot="16200000">
            <a:off x="4086638" y="5483945"/>
            <a:ext cx="709526" cy="802027"/>
          </a:xfrm>
          <a:prstGeom prst="flowChartOnlineStorag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62DA75D-9D4C-3547-9A60-AD6F4F78617B}"/>
              </a:ext>
            </a:extLst>
          </p:cNvPr>
          <p:cNvCxnSpPr>
            <a:cxnSpLocks/>
          </p:cNvCxnSpPr>
          <p:nvPr/>
        </p:nvCxnSpPr>
        <p:spPr bwMode="auto">
          <a:xfrm flipH="1">
            <a:off x="3159360" y="6392798"/>
            <a:ext cx="1261229" cy="1367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3191C34-43B2-2A41-97B0-F07EC704B97D}"/>
              </a:ext>
            </a:extLst>
          </p:cNvPr>
          <p:cNvCxnSpPr>
            <a:cxnSpLocks/>
          </p:cNvCxnSpPr>
          <p:nvPr/>
        </p:nvCxnSpPr>
        <p:spPr bwMode="auto">
          <a:xfrm>
            <a:off x="4433322" y="6227979"/>
            <a:ext cx="0" cy="17849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662DF3B-76AE-8946-9CE3-B63E9BA8029E}"/>
              </a:ext>
            </a:extLst>
          </p:cNvPr>
          <p:cNvSpPr txBox="1"/>
          <p:nvPr/>
        </p:nvSpPr>
        <p:spPr>
          <a:xfrm>
            <a:off x="2819287" y="6103405"/>
            <a:ext cx="58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Hit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C46D8E4-401C-C841-B160-4C77E410A822}"/>
              </a:ext>
            </a:extLst>
          </p:cNvPr>
          <p:cNvCxnSpPr>
            <a:cxnSpLocks/>
          </p:cNvCxnSpPr>
          <p:nvPr/>
        </p:nvCxnSpPr>
        <p:spPr bwMode="auto">
          <a:xfrm flipH="1">
            <a:off x="2411147" y="5102031"/>
            <a:ext cx="401683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B361651-0192-1941-87C3-B29C0852FC30}"/>
              </a:ext>
            </a:extLst>
          </p:cNvPr>
          <p:cNvCxnSpPr>
            <a:cxnSpLocks/>
          </p:cNvCxnSpPr>
          <p:nvPr/>
        </p:nvCxnSpPr>
        <p:spPr bwMode="auto">
          <a:xfrm flipH="1">
            <a:off x="4296387" y="4827658"/>
            <a:ext cx="2367956" cy="76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F416BC4-F7AF-B34A-A259-1B67C75E1C21}"/>
              </a:ext>
            </a:extLst>
          </p:cNvPr>
          <p:cNvCxnSpPr>
            <a:cxnSpLocks/>
          </p:cNvCxnSpPr>
          <p:nvPr/>
        </p:nvCxnSpPr>
        <p:spPr bwMode="auto">
          <a:xfrm flipH="1">
            <a:off x="6297122" y="4451925"/>
            <a:ext cx="47691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F063F0-C3A3-024E-A0E1-8490AF428E2D}"/>
              </a:ext>
            </a:extLst>
          </p:cNvPr>
          <p:cNvCxnSpPr>
            <a:cxnSpLocks/>
          </p:cNvCxnSpPr>
          <p:nvPr/>
        </p:nvCxnSpPr>
        <p:spPr bwMode="auto">
          <a:xfrm>
            <a:off x="6427979" y="5102031"/>
            <a:ext cx="0" cy="48120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1F27ACB-EBF9-D945-94A2-915067952754}"/>
              </a:ext>
            </a:extLst>
          </p:cNvPr>
          <p:cNvCxnSpPr>
            <a:cxnSpLocks/>
          </p:cNvCxnSpPr>
          <p:nvPr/>
        </p:nvCxnSpPr>
        <p:spPr bwMode="auto">
          <a:xfrm>
            <a:off x="6665373" y="4836936"/>
            <a:ext cx="0" cy="74006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44C46D2-F1BA-D145-9A1A-43D08B07C1A2}"/>
              </a:ext>
            </a:extLst>
          </p:cNvPr>
          <p:cNvCxnSpPr>
            <a:cxnSpLocks/>
          </p:cNvCxnSpPr>
          <p:nvPr/>
        </p:nvCxnSpPr>
        <p:spPr bwMode="auto">
          <a:xfrm>
            <a:off x="6774034" y="4451925"/>
            <a:ext cx="0" cy="112819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A0397A-7B25-B04B-B69A-74A619E2F460}"/>
              </a:ext>
            </a:extLst>
          </p:cNvPr>
          <p:cNvCxnSpPr>
            <a:cxnSpLocks/>
          </p:cNvCxnSpPr>
          <p:nvPr/>
        </p:nvCxnSpPr>
        <p:spPr bwMode="auto">
          <a:xfrm flipH="1">
            <a:off x="7532613" y="5001301"/>
            <a:ext cx="1206" cy="57760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Flowchart: Connector 453">
            <a:extLst>
              <a:ext uri="{FF2B5EF4-FFF2-40B4-BE49-F238E27FC236}">
                <a16:creationId xmlns:a16="http://schemas.microsoft.com/office/drawing/2014/main" id="{2C1F9EE4-A601-6F48-A58E-AFFDDAA53B89}"/>
              </a:ext>
            </a:extLst>
          </p:cNvPr>
          <p:cNvSpPr/>
          <p:nvPr/>
        </p:nvSpPr>
        <p:spPr bwMode="auto">
          <a:xfrm>
            <a:off x="4132757" y="5286872"/>
            <a:ext cx="45719" cy="65752"/>
          </a:xfrm>
          <a:prstGeom prst="flowChartConnector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51" name="Flowchart: Connector 454">
            <a:extLst>
              <a:ext uri="{FF2B5EF4-FFF2-40B4-BE49-F238E27FC236}">
                <a16:creationId xmlns:a16="http://schemas.microsoft.com/office/drawing/2014/main" id="{CECB88F5-B9AA-D84D-A0F0-E8E31D753902}"/>
              </a:ext>
            </a:extLst>
          </p:cNvPr>
          <p:cNvSpPr/>
          <p:nvPr/>
        </p:nvSpPr>
        <p:spPr bwMode="auto">
          <a:xfrm>
            <a:off x="4286811" y="5334826"/>
            <a:ext cx="45719" cy="65752"/>
          </a:xfrm>
          <a:prstGeom prst="flowChartConnector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52" name="Flowchart: Connector 455">
            <a:extLst>
              <a:ext uri="{FF2B5EF4-FFF2-40B4-BE49-F238E27FC236}">
                <a16:creationId xmlns:a16="http://schemas.microsoft.com/office/drawing/2014/main" id="{F6F0652E-4504-6D4B-847B-A470A39DDA9B}"/>
              </a:ext>
            </a:extLst>
          </p:cNvPr>
          <p:cNvSpPr/>
          <p:nvPr/>
        </p:nvSpPr>
        <p:spPr bwMode="auto">
          <a:xfrm>
            <a:off x="4552310" y="5423817"/>
            <a:ext cx="45719" cy="65752"/>
          </a:xfrm>
          <a:prstGeom prst="flowChartConnector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53" name="Flowchart: Connector 456">
            <a:extLst>
              <a:ext uri="{FF2B5EF4-FFF2-40B4-BE49-F238E27FC236}">
                <a16:creationId xmlns:a16="http://schemas.microsoft.com/office/drawing/2014/main" id="{D61FE2A9-43EC-4C4C-B884-6BA9C5543DCB}"/>
              </a:ext>
            </a:extLst>
          </p:cNvPr>
          <p:cNvSpPr/>
          <p:nvPr/>
        </p:nvSpPr>
        <p:spPr bwMode="auto">
          <a:xfrm>
            <a:off x="4661240" y="5492301"/>
            <a:ext cx="45719" cy="65752"/>
          </a:xfrm>
          <a:prstGeom prst="flowChartConnector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6A2F857-3361-674F-A099-DD271777BABE}"/>
              </a:ext>
            </a:extLst>
          </p:cNvPr>
          <p:cNvCxnSpPr>
            <a:cxnSpLocks/>
          </p:cNvCxnSpPr>
          <p:nvPr/>
        </p:nvCxnSpPr>
        <p:spPr bwMode="auto">
          <a:xfrm>
            <a:off x="4694552" y="5525177"/>
            <a:ext cx="157162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3AEAE8C-124D-2B40-876F-17E406DF295F}"/>
              </a:ext>
            </a:extLst>
          </p:cNvPr>
          <p:cNvCxnSpPr>
            <a:cxnSpLocks/>
          </p:cNvCxnSpPr>
          <p:nvPr/>
        </p:nvCxnSpPr>
        <p:spPr bwMode="auto">
          <a:xfrm>
            <a:off x="4576689" y="5448941"/>
            <a:ext cx="183308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F9C9D20-01F2-124A-99B7-5C2070ED002E}"/>
              </a:ext>
            </a:extLst>
          </p:cNvPr>
          <p:cNvCxnSpPr>
            <a:cxnSpLocks/>
          </p:cNvCxnSpPr>
          <p:nvPr/>
        </p:nvCxnSpPr>
        <p:spPr bwMode="auto">
          <a:xfrm>
            <a:off x="4304948" y="5367702"/>
            <a:ext cx="197135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7" name="Rectangle: Rounded Corners 463">
            <a:extLst>
              <a:ext uri="{FF2B5EF4-FFF2-40B4-BE49-F238E27FC236}">
                <a16:creationId xmlns:a16="http://schemas.microsoft.com/office/drawing/2014/main" id="{BB348663-270E-CF45-9AC9-6C0AFF3FB203}"/>
              </a:ext>
            </a:extLst>
          </p:cNvPr>
          <p:cNvSpPr/>
          <p:nvPr/>
        </p:nvSpPr>
        <p:spPr bwMode="auto">
          <a:xfrm>
            <a:off x="6216865" y="5294367"/>
            <a:ext cx="1447471" cy="352693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8E47E1-D910-1048-99B5-3D4C4AD26A7F}"/>
              </a:ext>
            </a:extLst>
          </p:cNvPr>
          <p:cNvSpPr txBox="1"/>
          <p:nvPr/>
        </p:nvSpPr>
        <p:spPr>
          <a:xfrm>
            <a:off x="6408306" y="5326853"/>
            <a:ext cx="109994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dirty="0">
                <a:latin typeface="Arial"/>
                <a:ea typeface="ＭＳ Ｐゴシック"/>
              </a:rPr>
              <a:t>4-to-1 MUX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1CBB031-DF8B-7444-912F-A399372F5CC2}"/>
              </a:ext>
            </a:extLst>
          </p:cNvPr>
          <p:cNvCxnSpPr>
            <a:cxnSpLocks/>
          </p:cNvCxnSpPr>
          <p:nvPr/>
        </p:nvCxnSpPr>
        <p:spPr bwMode="auto">
          <a:xfrm>
            <a:off x="4132757" y="5319748"/>
            <a:ext cx="210008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964DE16-B5D3-614C-9295-3791F92F4F26}"/>
              </a:ext>
            </a:extLst>
          </p:cNvPr>
          <p:cNvCxnSpPr>
            <a:cxnSpLocks/>
          </p:cNvCxnSpPr>
          <p:nvPr/>
        </p:nvCxnSpPr>
        <p:spPr bwMode="auto">
          <a:xfrm>
            <a:off x="6961518" y="5644084"/>
            <a:ext cx="0" cy="47372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B7F49E2-056A-0E4D-BE27-4B724D809780}"/>
              </a:ext>
            </a:extLst>
          </p:cNvPr>
          <p:cNvSpPr txBox="1"/>
          <p:nvPr/>
        </p:nvSpPr>
        <p:spPr>
          <a:xfrm>
            <a:off x="6725340" y="6121380"/>
            <a:ext cx="58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Data</a:t>
            </a:r>
          </a:p>
        </p:txBody>
      </p:sp>
      <p:graphicFrame>
        <p:nvGraphicFramePr>
          <p:cNvPr id="62" name="Table 4">
            <a:extLst>
              <a:ext uri="{FF2B5EF4-FFF2-40B4-BE49-F238E27FC236}">
                <a16:creationId xmlns:a16="http://schemas.microsoft.com/office/drawing/2014/main" id="{CD45C876-000F-7642-A725-C540959148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095462"/>
              </p:ext>
            </p:extLst>
          </p:nvPr>
        </p:nvGraphicFramePr>
        <p:xfrm>
          <a:off x="1329940" y="2156538"/>
          <a:ext cx="1463040" cy="14453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465">
                  <a:extLst>
                    <a:ext uri="{9D8B030D-6E8A-4147-A177-3AD203B41FA5}">
                      <a16:colId xmlns:a16="http://schemas.microsoft.com/office/drawing/2014/main" val="92488992"/>
                    </a:ext>
                  </a:extLst>
                </a:gridCol>
                <a:gridCol w="349313">
                  <a:extLst>
                    <a:ext uri="{9D8B030D-6E8A-4147-A177-3AD203B41FA5}">
                      <a16:colId xmlns:a16="http://schemas.microsoft.com/office/drawing/2014/main" val="295681104"/>
                    </a:ext>
                  </a:extLst>
                </a:gridCol>
                <a:gridCol w="859262">
                  <a:extLst>
                    <a:ext uri="{9D8B030D-6E8A-4147-A177-3AD203B41FA5}">
                      <a16:colId xmlns:a16="http://schemas.microsoft.com/office/drawing/2014/main" val="3359472325"/>
                    </a:ext>
                  </a:extLst>
                </a:gridCol>
              </a:tblGrid>
              <a:tr h="24089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2292659"/>
                  </a:ext>
                </a:extLst>
              </a:tr>
              <a:tr h="24089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08023"/>
                  </a:ext>
                </a:extLst>
              </a:tr>
              <a:tr h="24089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974383"/>
                  </a:ext>
                </a:extLst>
              </a:tr>
              <a:tr h="24089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853735"/>
                  </a:ext>
                </a:extLst>
              </a:tr>
              <a:tr h="24089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4860079"/>
                  </a:ext>
                </a:extLst>
              </a:tr>
              <a:tr h="24089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968304"/>
                  </a:ext>
                </a:extLst>
              </a:tr>
            </a:tbl>
          </a:graphicData>
        </a:graphic>
      </p:graphicFrame>
      <p:graphicFrame>
        <p:nvGraphicFramePr>
          <p:cNvPr id="63" name="Table 4">
            <a:extLst>
              <a:ext uri="{FF2B5EF4-FFF2-40B4-BE49-F238E27FC236}">
                <a16:creationId xmlns:a16="http://schemas.microsoft.com/office/drawing/2014/main" id="{A12F23A9-79D2-5245-875F-E15E38F469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443233"/>
              </p:ext>
            </p:extLst>
          </p:nvPr>
        </p:nvGraphicFramePr>
        <p:xfrm>
          <a:off x="3235337" y="2156538"/>
          <a:ext cx="1463040" cy="14453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465">
                  <a:extLst>
                    <a:ext uri="{9D8B030D-6E8A-4147-A177-3AD203B41FA5}">
                      <a16:colId xmlns:a16="http://schemas.microsoft.com/office/drawing/2014/main" val="92488992"/>
                    </a:ext>
                  </a:extLst>
                </a:gridCol>
                <a:gridCol w="349313">
                  <a:extLst>
                    <a:ext uri="{9D8B030D-6E8A-4147-A177-3AD203B41FA5}">
                      <a16:colId xmlns:a16="http://schemas.microsoft.com/office/drawing/2014/main" val="295681104"/>
                    </a:ext>
                  </a:extLst>
                </a:gridCol>
                <a:gridCol w="859262">
                  <a:extLst>
                    <a:ext uri="{9D8B030D-6E8A-4147-A177-3AD203B41FA5}">
                      <a16:colId xmlns:a16="http://schemas.microsoft.com/office/drawing/2014/main" val="3359472325"/>
                    </a:ext>
                  </a:extLst>
                </a:gridCol>
              </a:tblGrid>
              <a:tr h="24089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2292659"/>
                  </a:ext>
                </a:extLst>
              </a:tr>
              <a:tr h="24089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08023"/>
                  </a:ext>
                </a:extLst>
              </a:tr>
              <a:tr h="24089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974383"/>
                  </a:ext>
                </a:extLst>
              </a:tr>
              <a:tr h="24089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853735"/>
                  </a:ext>
                </a:extLst>
              </a:tr>
              <a:tr h="24089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4860079"/>
                  </a:ext>
                </a:extLst>
              </a:tr>
              <a:tr h="24089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968304"/>
                  </a:ext>
                </a:extLst>
              </a:tr>
            </a:tbl>
          </a:graphicData>
        </a:graphic>
      </p:graphicFrame>
      <p:graphicFrame>
        <p:nvGraphicFramePr>
          <p:cNvPr id="64" name="Table 4">
            <a:extLst>
              <a:ext uri="{FF2B5EF4-FFF2-40B4-BE49-F238E27FC236}">
                <a16:creationId xmlns:a16="http://schemas.microsoft.com/office/drawing/2014/main" id="{153E85CE-2139-FD46-B489-E94B7548A3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318454"/>
              </p:ext>
            </p:extLst>
          </p:nvPr>
        </p:nvGraphicFramePr>
        <p:xfrm>
          <a:off x="5222237" y="2158705"/>
          <a:ext cx="1463040" cy="14453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465">
                  <a:extLst>
                    <a:ext uri="{9D8B030D-6E8A-4147-A177-3AD203B41FA5}">
                      <a16:colId xmlns:a16="http://schemas.microsoft.com/office/drawing/2014/main" val="92488992"/>
                    </a:ext>
                  </a:extLst>
                </a:gridCol>
                <a:gridCol w="349313">
                  <a:extLst>
                    <a:ext uri="{9D8B030D-6E8A-4147-A177-3AD203B41FA5}">
                      <a16:colId xmlns:a16="http://schemas.microsoft.com/office/drawing/2014/main" val="295681104"/>
                    </a:ext>
                  </a:extLst>
                </a:gridCol>
                <a:gridCol w="859262">
                  <a:extLst>
                    <a:ext uri="{9D8B030D-6E8A-4147-A177-3AD203B41FA5}">
                      <a16:colId xmlns:a16="http://schemas.microsoft.com/office/drawing/2014/main" val="3359472325"/>
                    </a:ext>
                  </a:extLst>
                </a:gridCol>
              </a:tblGrid>
              <a:tr h="24089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2292659"/>
                  </a:ext>
                </a:extLst>
              </a:tr>
              <a:tr h="24089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08023"/>
                  </a:ext>
                </a:extLst>
              </a:tr>
              <a:tr h="24089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974383"/>
                  </a:ext>
                </a:extLst>
              </a:tr>
              <a:tr h="24089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853735"/>
                  </a:ext>
                </a:extLst>
              </a:tr>
              <a:tr h="24089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4860079"/>
                  </a:ext>
                </a:extLst>
              </a:tr>
              <a:tr h="24089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968304"/>
                  </a:ext>
                </a:extLst>
              </a:tr>
            </a:tbl>
          </a:graphicData>
        </a:graphic>
      </p:graphicFrame>
      <p:graphicFrame>
        <p:nvGraphicFramePr>
          <p:cNvPr id="65" name="Table 4">
            <a:extLst>
              <a:ext uri="{FF2B5EF4-FFF2-40B4-BE49-F238E27FC236}">
                <a16:creationId xmlns:a16="http://schemas.microsoft.com/office/drawing/2014/main" id="{8ACA2706-0584-434D-811A-81E872D53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677123"/>
              </p:ext>
            </p:extLst>
          </p:nvPr>
        </p:nvGraphicFramePr>
        <p:xfrm>
          <a:off x="7073396" y="2163123"/>
          <a:ext cx="1463040" cy="14453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465">
                  <a:extLst>
                    <a:ext uri="{9D8B030D-6E8A-4147-A177-3AD203B41FA5}">
                      <a16:colId xmlns:a16="http://schemas.microsoft.com/office/drawing/2014/main" val="92488992"/>
                    </a:ext>
                  </a:extLst>
                </a:gridCol>
                <a:gridCol w="349313">
                  <a:extLst>
                    <a:ext uri="{9D8B030D-6E8A-4147-A177-3AD203B41FA5}">
                      <a16:colId xmlns:a16="http://schemas.microsoft.com/office/drawing/2014/main" val="295681104"/>
                    </a:ext>
                  </a:extLst>
                </a:gridCol>
                <a:gridCol w="859262">
                  <a:extLst>
                    <a:ext uri="{9D8B030D-6E8A-4147-A177-3AD203B41FA5}">
                      <a16:colId xmlns:a16="http://schemas.microsoft.com/office/drawing/2014/main" val="3359472325"/>
                    </a:ext>
                  </a:extLst>
                </a:gridCol>
              </a:tblGrid>
              <a:tr h="24089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2292659"/>
                  </a:ext>
                </a:extLst>
              </a:tr>
              <a:tr h="24089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08023"/>
                  </a:ext>
                </a:extLst>
              </a:tr>
              <a:tr h="24089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974383"/>
                  </a:ext>
                </a:extLst>
              </a:tr>
              <a:tr h="24089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853735"/>
                  </a:ext>
                </a:extLst>
              </a:tr>
              <a:tr h="24089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4860079"/>
                  </a:ext>
                </a:extLst>
              </a:tr>
              <a:tr h="24089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968304"/>
                  </a:ext>
                </a:extLst>
              </a:tr>
            </a:tbl>
          </a:graphicData>
        </a:graphic>
      </p:graphicFrame>
      <p:sp>
        <p:nvSpPr>
          <p:cNvPr id="66" name="Flowchart: Delay 287">
            <a:extLst>
              <a:ext uri="{FF2B5EF4-FFF2-40B4-BE49-F238E27FC236}">
                <a16:creationId xmlns:a16="http://schemas.microsoft.com/office/drawing/2014/main" id="{314A91FB-1F7A-5045-AF33-0C4F6A230F0E}"/>
              </a:ext>
            </a:extLst>
          </p:cNvPr>
          <p:cNvSpPr/>
          <p:nvPr/>
        </p:nvSpPr>
        <p:spPr bwMode="auto">
          <a:xfrm rot="5400000">
            <a:off x="1334359" y="4296173"/>
            <a:ext cx="372137" cy="423708"/>
          </a:xfrm>
          <a:prstGeom prst="flowChartDela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AC0F004-5D47-2D49-B77D-0934D8F32286}"/>
              </a:ext>
            </a:extLst>
          </p:cNvPr>
          <p:cNvCxnSpPr>
            <a:cxnSpLocks/>
          </p:cNvCxnSpPr>
          <p:nvPr/>
        </p:nvCxnSpPr>
        <p:spPr bwMode="auto">
          <a:xfrm>
            <a:off x="1720037" y="2998458"/>
            <a:ext cx="4904" cy="95155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8" name="Flowchart: Connector 289">
            <a:extLst>
              <a:ext uri="{FF2B5EF4-FFF2-40B4-BE49-F238E27FC236}">
                <a16:creationId xmlns:a16="http://schemas.microsoft.com/office/drawing/2014/main" id="{915CA8BF-503D-4B42-8645-72C4D8216826}"/>
              </a:ext>
            </a:extLst>
          </p:cNvPr>
          <p:cNvSpPr/>
          <p:nvPr/>
        </p:nvSpPr>
        <p:spPr bwMode="auto">
          <a:xfrm>
            <a:off x="1573378" y="3926253"/>
            <a:ext cx="238125" cy="250723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83FB1E8-3A01-A643-A645-C302EA752001}"/>
              </a:ext>
            </a:extLst>
          </p:cNvPr>
          <p:cNvCxnSpPr>
            <a:cxnSpLocks/>
          </p:cNvCxnSpPr>
          <p:nvPr/>
        </p:nvCxnSpPr>
        <p:spPr bwMode="auto">
          <a:xfrm>
            <a:off x="1692441" y="4182456"/>
            <a:ext cx="0" cy="1395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BB279A6-68B9-BB46-AE69-FBA20E49AB1E}"/>
              </a:ext>
            </a:extLst>
          </p:cNvPr>
          <p:cNvCxnSpPr>
            <a:cxnSpLocks/>
          </p:cNvCxnSpPr>
          <p:nvPr/>
        </p:nvCxnSpPr>
        <p:spPr bwMode="auto">
          <a:xfrm flipH="1">
            <a:off x="1402406" y="2998458"/>
            <a:ext cx="6190" cy="13378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Flowchart: Connector 292">
            <a:extLst>
              <a:ext uri="{FF2B5EF4-FFF2-40B4-BE49-F238E27FC236}">
                <a16:creationId xmlns:a16="http://schemas.microsoft.com/office/drawing/2014/main" id="{6D87A461-8608-6C43-BC36-75B9D85C9EC6}"/>
              </a:ext>
            </a:extLst>
          </p:cNvPr>
          <p:cNvSpPr/>
          <p:nvPr/>
        </p:nvSpPr>
        <p:spPr bwMode="auto">
          <a:xfrm>
            <a:off x="1385728" y="2981223"/>
            <a:ext cx="45719" cy="65752"/>
          </a:xfrm>
          <a:prstGeom prst="flowChartConnector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72" name="Flowchart: Connector 324">
            <a:extLst>
              <a:ext uri="{FF2B5EF4-FFF2-40B4-BE49-F238E27FC236}">
                <a16:creationId xmlns:a16="http://schemas.microsoft.com/office/drawing/2014/main" id="{A8AFD538-D4AE-764B-8594-2C032EA9F53E}"/>
              </a:ext>
            </a:extLst>
          </p:cNvPr>
          <p:cNvSpPr/>
          <p:nvPr/>
        </p:nvSpPr>
        <p:spPr bwMode="auto">
          <a:xfrm>
            <a:off x="1694525" y="2981223"/>
            <a:ext cx="45719" cy="65752"/>
          </a:xfrm>
          <a:prstGeom prst="flowChartConnector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ED493BB-209A-3C4B-8C42-41FED8E59ECD}"/>
              </a:ext>
            </a:extLst>
          </p:cNvPr>
          <p:cNvSpPr txBox="1"/>
          <p:nvPr/>
        </p:nvSpPr>
        <p:spPr>
          <a:xfrm>
            <a:off x="1528745" y="3828273"/>
            <a:ext cx="223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=</a:t>
            </a:r>
          </a:p>
        </p:txBody>
      </p:sp>
      <p:sp>
        <p:nvSpPr>
          <p:cNvPr id="74" name="Flowchart: Delay 329">
            <a:extLst>
              <a:ext uri="{FF2B5EF4-FFF2-40B4-BE49-F238E27FC236}">
                <a16:creationId xmlns:a16="http://schemas.microsoft.com/office/drawing/2014/main" id="{ED2DC859-CE89-F142-B519-81BBE9F30B9A}"/>
              </a:ext>
            </a:extLst>
          </p:cNvPr>
          <p:cNvSpPr/>
          <p:nvPr/>
        </p:nvSpPr>
        <p:spPr bwMode="auto">
          <a:xfrm rot="5400000">
            <a:off x="1334359" y="4296174"/>
            <a:ext cx="372137" cy="423708"/>
          </a:xfrm>
          <a:prstGeom prst="flowChartDela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33686D-46F5-924F-A2FE-7B8052C7A03C}"/>
              </a:ext>
            </a:extLst>
          </p:cNvPr>
          <p:cNvCxnSpPr>
            <a:cxnSpLocks/>
          </p:cNvCxnSpPr>
          <p:nvPr/>
        </p:nvCxnSpPr>
        <p:spPr bwMode="auto">
          <a:xfrm flipH="1">
            <a:off x="2411147" y="3013702"/>
            <a:ext cx="3069" cy="208832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6" name="Flowchart: Connector 331">
            <a:extLst>
              <a:ext uri="{FF2B5EF4-FFF2-40B4-BE49-F238E27FC236}">
                <a16:creationId xmlns:a16="http://schemas.microsoft.com/office/drawing/2014/main" id="{A93B74CB-AAE7-3941-A706-C0B8C36A2691}"/>
              </a:ext>
            </a:extLst>
          </p:cNvPr>
          <p:cNvSpPr/>
          <p:nvPr/>
        </p:nvSpPr>
        <p:spPr bwMode="auto">
          <a:xfrm>
            <a:off x="2388529" y="2976369"/>
            <a:ext cx="45719" cy="65752"/>
          </a:xfrm>
          <a:prstGeom prst="flowChartConnector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77" name="Flowchart: Delay 333">
            <a:extLst>
              <a:ext uri="{FF2B5EF4-FFF2-40B4-BE49-F238E27FC236}">
                <a16:creationId xmlns:a16="http://schemas.microsoft.com/office/drawing/2014/main" id="{BA125992-AE63-0242-8C1B-CC13539E6E94}"/>
              </a:ext>
            </a:extLst>
          </p:cNvPr>
          <p:cNvSpPr/>
          <p:nvPr/>
        </p:nvSpPr>
        <p:spPr bwMode="auto">
          <a:xfrm rot="5400000">
            <a:off x="3308341" y="4310542"/>
            <a:ext cx="372137" cy="423708"/>
          </a:xfrm>
          <a:prstGeom prst="flowChartDela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7D4C2EE-5728-2B41-AB23-997E8A36312C}"/>
              </a:ext>
            </a:extLst>
          </p:cNvPr>
          <p:cNvCxnSpPr>
            <a:cxnSpLocks/>
          </p:cNvCxnSpPr>
          <p:nvPr/>
        </p:nvCxnSpPr>
        <p:spPr bwMode="auto">
          <a:xfrm>
            <a:off x="3694019" y="3012827"/>
            <a:ext cx="4904" cy="95155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9" name="Flowchart: Connector 335">
            <a:extLst>
              <a:ext uri="{FF2B5EF4-FFF2-40B4-BE49-F238E27FC236}">
                <a16:creationId xmlns:a16="http://schemas.microsoft.com/office/drawing/2014/main" id="{11E22068-379A-7E40-AA99-9EB466D1A443}"/>
              </a:ext>
            </a:extLst>
          </p:cNvPr>
          <p:cNvSpPr/>
          <p:nvPr/>
        </p:nvSpPr>
        <p:spPr bwMode="auto">
          <a:xfrm>
            <a:off x="3547360" y="3940622"/>
            <a:ext cx="238125" cy="250723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2F2CEAF-B097-6446-83CC-3A22991BDF11}"/>
              </a:ext>
            </a:extLst>
          </p:cNvPr>
          <p:cNvCxnSpPr>
            <a:cxnSpLocks/>
          </p:cNvCxnSpPr>
          <p:nvPr/>
        </p:nvCxnSpPr>
        <p:spPr bwMode="auto">
          <a:xfrm>
            <a:off x="3666423" y="4196825"/>
            <a:ext cx="0" cy="1395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1" name="Flowchart: Connector 338">
            <a:extLst>
              <a:ext uri="{FF2B5EF4-FFF2-40B4-BE49-F238E27FC236}">
                <a16:creationId xmlns:a16="http://schemas.microsoft.com/office/drawing/2014/main" id="{500FC9E1-3593-9D4B-9DE5-0F9AB03DA584}"/>
              </a:ext>
            </a:extLst>
          </p:cNvPr>
          <p:cNvSpPr/>
          <p:nvPr/>
        </p:nvSpPr>
        <p:spPr bwMode="auto">
          <a:xfrm>
            <a:off x="3359710" y="2995592"/>
            <a:ext cx="45719" cy="65752"/>
          </a:xfrm>
          <a:prstGeom prst="flowChartConnector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82" name="Flowchart: Connector 340">
            <a:extLst>
              <a:ext uri="{FF2B5EF4-FFF2-40B4-BE49-F238E27FC236}">
                <a16:creationId xmlns:a16="http://schemas.microsoft.com/office/drawing/2014/main" id="{940A76A5-CE9C-F64B-A903-C08CBA79C2F5}"/>
              </a:ext>
            </a:extLst>
          </p:cNvPr>
          <p:cNvSpPr/>
          <p:nvPr/>
        </p:nvSpPr>
        <p:spPr bwMode="auto">
          <a:xfrm>
            <a:off x="3668507" y="2995592"/>
            <a:ext cx="45719" cy="65752"/>
          </a:xfrm>
          <a:prstGeom prst="flowChartConnector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609EE15-B28D-714E-AF62-C166328B0879}"/>
              </a:ext>
            </a:extLst>
          </p:cNvPr>
          <p:cNvCxnSpPr>
            <a:cxnSpLocks/>
          </p:cNvCxnSpPr>
          <p:nvPr/>
        </p:nvCxnSpPr>
        <p:spPr bwMode="auto">
          <a:xfrm>
            <a:off x="3494409" y="4708465"/>
            <a:ext cx="0" cy="292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CAAF91F-E0D3-7C44-83D7-79ED531C421F}"/>
              </a:ext>
            </a:extLst>
          </p:cNvPr>
          <p:cNvSpPr txBox="1"/>
          <p:nvPr/>
        </p:nvSpPr>
        <p:spPr>
          <a:xfrm>
            <a:off x="3494408" y="3829695"/>
            <a:ext cx="203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=</a:t>
            </a:r>
          </a:p>
        </p:txBody>
      </p:sp>
      <p:sp>
        <p:nvSpPr>
          <p:cNvPr id="85" name="Flowchart: Delay 344">
            <a:extLst>
              <a:ext uri="{FF2B5EF4-FFF2-40B4-BE49-F238E27FC236}">
                <a16:creationId xmlns:a16="http://schemas.microsoft.com/office/drawing/2014/main" id="{C72FA482-3F68-B440-8712-CEAD6AC5F7E8}"/>
              </a:ext>
            </a:extLst>
          </p:cNvPr>
          <p:cNvSpPr/>
          <p:nvPr/>
        </p:nvSpPr>
        <p:spPr bwMode="auto">
          <a:xfrm rot="5400000">
            <a:off x="3308341" y="4310543"/>
            <a:ext cx="372137" cy="423708"/>
          </a:xfrm>
          <a:prstGeom prst="flowChartDela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799A129-C523-3A44-B6DE-2DF2928BE8D4}"/>
              </a:ext>
            </a:extLst>
          </p:cNvPr>
          <p:cNvSpPr txBox="1"/>
          <p:nvPr/>
        </p:nvSpPr>
        <p:spPr>
          <a:xfrm>
            <a:off x="3494408" y="3829696"/>
            <a:ext cx="203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=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564C800-1828-CA47-B387-93929DD773BB}"/>
              </a:ext>
            </a:extLst>
          </p:cNvPr>
          <p:cNvCxnSpPr>
            <a:cxnSpLocks/>
          </p:cNvCxnSpPr>
          <p:nvPr/>
        </p:nvCxnSpPr>
        <p:spPr bwMode="auto">
          <a:xfrm>
            <a:off x="3596310" y="3697711"/>
            <a:ext cx="0" cy="2719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D11E52B-613B-9140-AD2E-5E11B8433A3E}"/>
              </a:ext>
            </a:extLst>
          </p:cNvPr>
          <p:cNvCxnSpPr>
            <a:cxnSpLocks/>
          </p:cNvCxnSpPr>
          <p:nvPr/>
        </p:nvCxnSpPr>
        <p:spPr bwMode="auto">
          <a:xfrm>
            <a:off x="3488036" y="5001301"/>
            <a:ext cx="8278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1A63CC2-0D57-F848-BA47-ECA3537FFE05}"/>
              </a:ext>
            </a:extLst>
          </p:cNvPr>
          <p:cNvCxnSpPr>
            <a:cxnSpLocks/>
          </p:cNvCxnSpPr>
          <p:nvPr/>
        </p:nvCxnSpPr>
        <p:spPr bwMode="auto">
          <a:xfrm>
            <a:off x="4312144" y="3032346"/>
            <a:ext cx="103" cy="180459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0" name="Flowchart: Connector 350">
            <a:extLst>
              <a:ext uri="{FF2B5EF4-FFF2-40B4-BE49-F238E27FC236}">
                <a16:creationId xmlns:a16="http://schemas.microsoft.com/office/drawing/2014/main" id="{8AE638BF-302F-6644-92EC-0A166CC47435}"/>
              </a:ext>
            </a:extLst>
          </p:cNvPr>
          <p:cNvSpPr/>
          <p:nvPr/>
        </p:nvSpPr>
        <p:spPr bwMode="auto">
          <a:xfrm>
            <a:off x="4286457" y="2995013"/>
            <a:ext cx="45719" cy="65752"/>
          </a:xfrm>
          <a:prstGeom prst="flowChartConnector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336B4B7-BA70-FE4D-9671-728E7AD96E4D}"/>
              </a:ext>
            </a:extLst>
          </p:cNvPr>
          <p:cNvCxnSpPr>
            <a:cxnSpLocks/>
          </p:cNvCxnSpPr>
          <p:nvPr/>
        </p:nvCxnSpPr>
        <p:spPr bwMode="auto">
          <a:xfrm flipH="1">
            <a:off x="3378837" y="2991314"/>
            <a:ext cx="6190" cy="13378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D29B139-F533-054D-A574-125B4B697886}"/>
              </a:ext>
            </a:extLst>
          </p:cNvPr>
          <p:cNvCxnSpPr>
            <a:cxnSpLocks/>
          </p:cNvCxnSpPr>
          <p:nvPr/>
        </p:nvCxnSpPr>
        <p:spPr bwMode="auto">
          <a:xfrm>
            <a:off x="1611566" y="3690706"/>
            <a:ext cx="0" cy="2719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3" name="Flowchart: Delay 353">
            <a:extLst>
              <a:ext uri="{FF2B5EF4-FFF2-40B4-BE49-F238E27FC236}">
                <a16:creationId xmlns:a16="http://schemas.microsoft.com/office/drawing/2014/main" id="{659F7B72-8FD4-5048-B4AF-BC3E2A216365}"/>
              </a:ext>
            </a:extLst>
          </p:cNvPr>
          <p:cNvSpPr/>
          <p:nvPr/>
        </p:nvSpPr>
        <p:spPr bwMode="auto">
          <a:xfrm rot="5400000">
            <a:off x="5270271" y="4310543"/>
            <a:ext cx="372137" cy="423708"/>
          </a:xfrm>
          <a:prstGeom prst="flowChartDela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1DB00178-8EF2-7549-B03C-E73FE11CB47D}"/>
              </a:ext>
            </a:extLst>
          </p:cNvPr>
          <p:cNvCxnSpPr>
            <a:cxnSpLocks/>
          </p:cNvCxnSpPr>
          <p:nvPr/>
        </p:nvCxnSpPr>
        <p:spPr bwMode="auto">
          <a:xfrm>
            <a:off x="5655949" y="3012828"/>
            <a:ext cx="4904" cy="95155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5" name="Flowchart: Connector 355">
            <a:extLst>
              <a:ext uri="{FF2B5EF4-FFF2-40B4-BE49-F238E27FC236}">
                <a16:creationId xmlns:a16="http://schemas.microsoft.com/office/drawing/2014/main" id="{3CCD7FD5-CDA7-5E45-98E5-619D304A875D}"/>
              </a:ext>
            </a:extLst>
          </p:cNvPr>
          <p:cNvSpPr/>
          <p:nvPr/>
        </p:nvSpPr>
        <p:spPr bwMode="auto">
          <a:xfrm>
            <a:off x="5509290" y="3940623"/>
            <a:ext cx="238125" cy="250723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BBA2763-6A30-BE47-8BB7-39271450A05E}"/>
              </a:ext>
            </a:extLst>
          </p:cNvPr>
          <p:cNvCxnSpPr>
            <a:cxnSpLocks/>
          </p:cNvCxnSpPr>
          <p:nvPr/>
        </p:nvCxnSpPr>
        <p:spPr bwMode="auto">
          <a:xfrm>
            <a:off x="5628353" y="4196826"/>
            <a:ext cx="0" cy="1395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BFE3D6F-F0DB-324F-B3F8-0E31D5B784EB}"/>
              </a:ext>
            </a:extLst>
          </p:cNvPr>
          <p:cNvCxnSpPr>
            <a:cxnSpLocks/>
          </p:cNvCxnSpPr>
          <p:nvPr/>
        </p:nvCxnSpPr>
        <p:spPr bwMode="auto">
          <a:xfrm flipH="1">
            <a:off x="5340442" y="3012828"/>
            <a:ext cx="10247" cy="13149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8" name="Flowchart: Connector 361">
            <a:extLst>
              <a:ext uri="{FF2B5EF4-FFF2-40B4-BE49-F238E27FC236}">
                <a16:creationId xmlns:a16="http://schemas.microsoft.com/office/drawing/2014/main" id="{66EB9776-E55C-C143-B72F-2C7BBE8CF57B}"/>
              </a:ext>
            </a:extLst>
          </p:cNvPr>
          <p:cNvSpPr/>
          <p:nvPr/>
        </p:nvSpPr>
        <p:spPr bwMode="auto">
          <a:xfrm>
            <a:off x="5321640" y="2995593"/>
            <a:ext cx="45719" cy="65752"/>
          </a:xfrm>
          <a:prstGeom prst="flowChartConnector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99" name="Flowchart: Connector 363">
            <a:extLst>
              <a:ext uri="{FF2B5EF4-FFF2-40B4-BE49-F238E27FC236}">
                <a16:creationId xmlns:a16="http://schemas.microsoft.com/office/drawing/2014/main" id="{C315A746-ACB5-E545-936A-7F967846DDFC}"/>
              </a:ext>
            </a:extLst>
          </p:cNvPr>
          <p:cNvSpPr/>
          <p:nvPr/>
        </p:nvSpPr>
        <p:spPr bwMode="auto">
          <a:xfrm>
            <a:off x="5630437" y="2995593"/>
            <a:ext cx="45719" cy="65752"/>
          </a:xfrm>
          <a:prstGeom prst="flowChartConnector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E4383C8-AE01-FE49-BCD7-37ED78690C0C}"/>
              </a:ext>
            </a:extLst>
          </p:cNvPr>
          <p:cNvSpPr txBox="1"/>
          <p:nvPr/>
        </p:nvSpPr>
        <p:spPr>
          <a:xfrm>
            <a:off x="5456338" y="3829696"/>
            <a:ext cx="203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=</a:t>
            </a:r>
          </a:p>
        </p:txBody>
      </p:sp>
      <p:sp>
        <p:nvSpPr>
          <p:cNvPr id="101" name="Flowchart: Delay 365">
            <a:extLst>
              <a:ext uri="{FF2B5EF4-FFF2-40B4-BE49-F238E27FC236}">
                <a16:creationId xmlns:a16="http://schemas.microsoft.com/office/drawing/2014/main" id="{84F3ABBD-0259-7D48-A1C1-39D8C4612BA9}"/>
              </a:ext>
            </a:extLst>
          </p:cNvPr>
          <p:cNvSpPr/>
          <p:nvPr/>
        </p:nvSpPr>
        <p:spPr bwMode="auto">
          <a:xfrm rot="5400000">
            <a:off x="5270271" y="4310544"/>
            <a:ext cx="372137" cy="423708"/>
          </a:xfrm>
          <a:prstGeom prst="flowChartDela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5771DF2-C920-EC44-AE00-6E354BEDB9E5}"/>
              </a:ext>
            </a:extLst>
          </p:cNvPr>
          <p:cNvSpPr txBox="1"/>
          <p:nvPr/>
        </p:nvSpPr>
        <p:spPr>
          <a:xfrm>
            <a:off x="5456338" y="3829697"/>
            <a:ext cx="203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=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48C6B6A-9FA6-6945-9A55-0AEE93A20394}"/>
              </a:ext>
            </a:extLst>
          </p:cNvPr>
          <p:cNvCxnSpPr>
            <a:cxnSpLocks/>
          </p:cNvCxnSpPr>
          <p:nvPr/>
        </p:nvCxnSpPr>
        <p:spPr bwMode="auto">
          <a:xfrm>
            <a:off x="5559264" y="3700989"/>
            <a:ext cx="0" cy="2719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390ACB8-C16A-6742-A9A1-35E15C737734}"/>
              </a:ext>
            </a:extLst>
          </p:cNvPr>
          <p:cNvCxnSpPr>
            <a:cxnSpLocks/>
          </p:cNvCxnSpPr>
          <p:nvPr/>
        </p:nvCxnSpPr>
        <p:spPr bwMode="auto">
          <a:xfrm>
            <a:off x="6297122" y="3032346"/>
            <a:ext cx="0" cy="141957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5" name="Flowchart: Connector 370">
            <a:extLst>
              <a:ext uri="{FF2B5EF4-FFF2-40B4-BE49-F238E27FC236}">
                <a16:creationId xmlns:a16="http://schemas.microsoft.com/office/drawing/2014/main" id="{69E23F7C-01D7-A54F-9DDB-985C0B58C785}"/>
              </a:ext>
            </a:extLst>
          </p:cNvPr>
          <p:cNvSpPr/>
          <p:nvPr/>
        </p:nvSpPr>
        <p:spPr bwMode="auto">
          <a:xfrm>
            <a:off x="6271435" y="2995013"/>
            <a:ext cx="45719" cy="65752"/>
          </a:xfrm>
          <a:prstGeom prst="flowChartConnector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106" name="Flowchart: Delay 371">
            <a:extLst>
              <a:ext uri="{FF2B5EF4-FFF2-40B4-BE49-F238E27FC236}">
                <a16:creationId xmlns:a16="http://schemas.microsoft.com/office/drawing/2014/main" id="{BB742679-6182-2A49-B259-605611016920}"/>
              </a:ext>
            </a:extLst>
          </p:cNvPr>
          <p:cNvSpPr/>
          <p:nvPr/>
        </p:nvSpPr>
        <p:spPr bwMode="auto">
          <a:xfrm rot="5400000">
            <a:off x="7144170" y="4310652"/>
            <a:ext cx="372137" cy="423708"/>
          </a:xfrm>
          <a:prstGeom prst="flowChartDela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71B38A73-9A98-A74C-8046-72CB2449C295}"/>
              </a:ext>
            </a:extLst>
          </p:cNvPr>
          <p:cNvCxnSpPr>
            <a:cxnSpLocks/>
          </p:cNvCxnSpPr>
          <p:nvPr/>
        </p:nvCxnSpPr>
        <p:spPr bwMode="auto">
          <a:xfrm>
            <a:off x="7529848" y="3012937"/>
            <a:ext cx="4904" cy="95155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8" name="Flowchart: Connector 375">
            <a:extLst>
              <a:ext uri="{FF2B5EF4-FFF2-40B4-BE49-F238E27FC236}">
                <a16:creationId xmlns:a16="http://schemas.microsoft.com/office/drawing/2014/main" id="{711D7707-9DEF-5348-A13F-FB00E405A0B3}"/>
              </a:ext>
            </a:extLst>
          </p:cNvPr>
          <p:cNvSpPr/>
          <p:nvPr/>
        </p:nvSpPr>
        <p:spPr bwMode="auto">
          <a:xfrm>
            <a:off x="7383189" y="3940732"/>
            <a:ext cx="238125" cy="250723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9338256D-2972-CF42-A8EE-5B13DA2DF5AB}"/>
              </a:ext>
            </a:extLst>
          </p:cNvPr>
          <p:cNvCxnSpPr>
            <a:cxnSpLocks/>
          </p:cNvCxnSpPr>
          <p:nvPr/>
        </p:nvCxnSpPr>
        <p:spPr bwMode="auto">
          <a:xfrm>
            <a:off x="7502252" y="4196935"/>
            <a:ext cx="0" cy="1395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1B5F2E8-73A2-B14A-A95C-1B2C434450C9}"/>
              </a:ext>
            </a:extLst>
          </p:cNvPr>
          <p:cNvCxnSpPr>
            <a:cxnSpLocks/>
          </p:cNvCxnSpPr>
          <p:nvPr/>
        </p:nvCxnSpPr>
        <p:spPr bwMode="auto">
          <a:xfrm>
            <a:off x="7224588" y="3012937"/>
            <a:ext cx="0" cy="131624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1" name="Flowchart: Connector 378">
            <a:extLst>
              <a:ext uri="{FF2B5EF4-FFF2-40B4-BE49-F238E27FC236}">
                <a16:creationId xmlns:a16="http://schemas.microsoft.com/office/drawing/2014/main" id="{DE0FD5E4-957C-7D44-A0B2-473704C7ACCC}"/>
              </a:ext>
            </a:extLst>
          </p:cNvPr>
          <p:cNvSpPr/>
          <p:nvPr/>
        </p:nvSpPr>
        <p:spPr bwMode="auto">
          <a:xfrm>
            <a:off x="7195539" y="2995702"/>
            <a:ext cx="45719" cy="65752"/>
          </a:xfrm>
          <a:prstGeom prst="flowChartConnector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112" name="Flowchart: Connector 379">
            <a:extLst>
              <a:ext uri="{FF2B5EF4-FFF2-40B4-BE49-F238E27FC236}">
                <a16:creationId xmlns:a16="http://schemas.microsoft.com/office/drawing/2014/main" id="{AD60CEAF-82DD-D34C-9626-A5AEA73DF408}"/>
              </a:ext>
            </a:extLst>
          </p:cNvPr>
          <p:cNvSpPr/>
          <p:nvPr/>
        </p:nvSpPr>
        <p:spPr bwMode="auto">
          <a:xfrm>
            <a:off x="7504336" y="2995702"/>
            <a:ext cx="45719" cy="65752"/>
          </a:xfrm>
          <a:prstGeom prst="flowChartConnector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235368C-4AF1-3C4D-81EB-016975FD5297}"/>
              </a:ext>
            </a:extLst>
          </p:cNvPr>
          <p:cNvSpPr txBox="1"/>
          <p:nvPr/>
        </p:nvSpPr>
        <p:spPr>
          <a:xfrm>
            <a:off x="7330237" y="3829805"/>
            <a:ext cx="203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=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E7D0819-1EEF-6F41-AB89-D6F4BA258129}"/>
              </a:ext>
            </a:extLst>
          </p:cNvPr>
          <p:cNvSpPr txBox="1"/>
          <p:nvPr/>
        </p:nvSpPr>
        <p:spPr>
          <a:xfrm>
            <a:off x="7330237" y="3829806"/>
            <a:ext cx="203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=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5C2ED603-0D85-974D-8AAE-9A98738E280C}"/>
              </a:ext>
            </a:extLst>
          </p:cNvPr>
          <p:cNvCxnSpPr>
            <a:cxnSpLocks/>
          </p:cNvCxnSpPr>
          <p:nvPr/>
        </p:nvCxnSpPr>
        <p:spPr bwMode="auto">
          <a:xfrm>
            <a:off x="7432124" y="3692466"/>
            <a:ext cx="0" cy="2719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74198AC-EAAC-D045-A698-1172B46EEFBC}"/>
              </a:ext>
            </a:extLst>
          </p:cNvPr>
          <p:cNvCxnSpPr/>
          <p:nvPr/>
        </p:nvCxnSpPr>
        <p:spPr bwMode="auto">
          <a:xfrm>
            <a:off x="7035502" y="3713265"/>
            <a:ext cx="291077" cy="1923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2B799F95-4B07-134F-B220-2DF6FFB3BB50}"/>
              </a:ext>
            </a:extLst>
          </p:cNvPr>
          <p:cNvSpPr txBox="1"/>
          <p:nvPr/>
        </p:nvSpPr>
        <p:spPr>
          <a:xfrm>
            <a:off x="6961518" y="3798246"/>
            <a:ext cx="394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22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B57BF494-F324-2949-8763-97A23089E5F2}"/>
              </a:ext>
            </a:extLst>
          </p:cNvPr>
          <p:cNvCxnSpPr/>
          <p:nvPr/>
        </p:nvCxnSpPr>
        <p:spPr bwMode="auto">
          <a:xfrm>
            <a:off x="7404516" y="3625421"/>
            <a:ext cx="291077" cy="1923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9EBE0C1B-55CF-564C-A46C-16DBF8C68BF9}"/>
              </a:ext>
            </a:extLst>
          </p:cNvPr>
          <p:cNvSpPr txBox="1"/>
          <p:nvPr/>
        </p:nvSpPr>
        <p:spPr>
          <a:xfrm>
            <a:off x="7570271" y="3587816"/>
            <a:ext cx="394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32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89160B37-8A60-4C4E-B8DF-B02D18BAA0A5}"/>
              </a:ext>
            </a:extLst>
          </p:cNvPr>
          <p:cNvCxnSpPr>
            <a:cxnSpLocks/>
          </p:cNvCxnSpPr>
          <p:nvPr/>
        </p:nvCxnSpPr>
        <p:spPr bwMode="auto">
          <a:xfrm>
            <a:off x="8182390" y="3032993"/>
            <a:ext cx="0" cy="196830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1" name="Flowchart: Connector 392">
            <a:extLst>
              <a:ext uri="{FF2B5EF4-FFF2-40B4-BE49-F238E27FC236}">
                <a16:creationId xmlns:a16="http://schemas.microsoft.com/office/drawing/2014/main" id="{2A65406C-8D80-324B-B9FD-576014A6442C}"/>
              </a:ext>
            </a:extLst>
          </p:cNvPr>
          <p:cNvSpPr/>
          <p:nvPr/>
        </p:nvSpPr>
        <p:spPr bwMode="auto">
          <a:xfrm>
            <a:off x="8156703" y="2995660"/>
            <a:ext cx="45719" cy="65752"/>
          </a:xfrm>
          <a:prstGeom prst="flowChartConnector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B87F957A-9E3B-3A4F-92BF-C3D46DA95ABD}"/>
              </a:ext>
            </a:extLst>
          </p:cNvPr>
          <p:cNvCxnSpPr>
            <a:cxnSpLocks/>
          </p:cNvCxnSpPr>
          <p:nvPr/>
        </p:nvCxnSpPr>
        <p:spPr bwMode="auto">
          <a:xfrm flipH="1">
            <a:off x="7534042" y="5001301"/>
            <a:ext cx="655929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9583F4B-6A96-A04F-90CA-970BDE80BBA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100873" y="1893537"/>
            <a:ext cx="4673161" cy="2140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4897A32C-74C6-EB46-A3A0-6935371DC587}"/>
              </a:ext>
            </a:extLst>
          </p:cNvPr>
          <p:cNvCxnSpPr>
            <a:cxnSpLocks/>
          </p:cNvCxnSpPr>
          <p:nvPr/>
        </p:nvCxnSpPr>
        <p:spPr bwMode="auto">
          <a:xfrm flipH="1">
            <a:off x="2949456" y="1883983"/>
            <a:ext cx="5854" cy="112666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6E128840-6FF9-1747-89FB-222EA2C4A8F0}"/>
              </a:ext>
            </a:extLst>
          </p:cNvPr>
          <p:cNvCxnSpPr>
            <a:cxnSpLocks/>
          </p:cNvCxnSpPr>
          <p:nvPr/>
        </p:nvCxnSpPr>
        <p:spPr bwMode="auto">
          <a:xfrm>
            <a:off x="2949456" y="2994427"/>
            <a:ext cx="315267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9AD7EEA-BE6C-4043-9086-384A013F71C4}"/>
              </a:ext>
            </a:extLst>
          </p:cNvPr>
          <p:cNvCxnSpPr>
            <a:cxnSpLocks/>
          </p:cNvCxnSpPr>
          <p:nvPr/>
        </p:nvCxnSpPr>
        <p:spPr bwMode="auto">
          <a:xfrm flipH="1">
            <a:off x="4898278" y="1870779"/>
            <a:ext cx="5854" cy="112666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1BC0230D-F258-7546-9B60-02113386B34E}"/>
              </a:ext>
            </a:extLst>
          </p:cNvPr>
          <p:cNvCxnSpPr>
            <a:cxnSpLocks/>
          </p:cNvCxnSpPr>
          <p:nvPr/>
        </p:nvCxnSpPr>
        <p:spPr bwMode="auto">
          <a:xfrm>
            <a:off x="4898278" y="2981223"/>
            <a:ext cx="315267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B392242-A717-1D45-A0BF-7E177266C351}"/>
              </a:ext>
            </a:extLst>
          </p:cNvPr>
          <p:cNvCxnSpPr>
            <a:cxnSpLocks/>
          </p:cNvCxnSpPr>
          <p:nvPr/>
        </p:nvCxnSpPr>
        <p:spPr bwMode="auto">
          <a:xfrm>
            <a:off x="6774034" y="1908006"/>
            <a:ext cx="0" cy="106885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9F202AA0-800F-F441-A839-1F9A18AE01ED}"/>
              </a:ext>
            </a:extLst>
          </p:cNvPr>
          <p:cNvCxnSpPr>
            <a:cxnSpLocks/>
          </p:cNvCxnSpPr>
          <p:nvPr/>
        </p:nvCxnSpPr>
        <p:spPr bwMode="auto">
          <a:xfrm>
            <a:off x="6775867" y="2981223"/>
            <a:ext cx="315267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30" name="Flowchart: Connector 409">
            <a:extLst>
              <a:ext uri="{FF2B5EF4-FFF2-40B4-BE49-F238E27FC236}">
                <a16:creationId xmlns:a16="http://schemas.microsoft.com/office/drawing/2014/main" id="{F12E5D49-0D81-B342-908C-8A6A8D7A7227}"/>
              </a:ext>
            </a:extLst>
          </p:cNvPr>
          <p:cNvSpPr/>
          <p:nvPr/>
        </p:nvSpPr>
        <p:spPr bwMode="auto">
          <a:xfrm>
            <a:off x="2935985" y="1859746"/>
            <a:ext cx="45719" cy="65752"/>
          </a:xfrm>
          <a:prstGeom prst="flowChartConnector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131" name="Flowchart: Connector 414">
            <a:extLst>
              <a:ext uri="{FF2B5EF4-FFF2-40B4-BE49-F238E27FC236}">
                <a16:creationId xmlns:a16="http://schemas.microsoft.com/office/drawing/2014/main" id="{65F015A9-3276-A545-BA60-7DC56C720B44}"/>
              </a:ext>
            </a:extLst>
          </p:cNvPr>
          <p:cNvSpPr/>
          <p:nvPr/>
        </p:nvSpPr>
        <p:spPr bwMode="auto">
          <a:xfrm>
            <a:off x="4878345" y="1871363"/>
            <a:ext cx="45719" cy="65752"/>
          </a:xfrm>
          <a:prstGeom prst="flowChartConnector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132" name="Flowchart: Connector 417">
            <a:extLst>
              <a:ext uri="{FF2B5EF4-FFF2-40B4-BE49-F238E27FC236}">
                <a16:creationId xmlns:a16="http://schemas.microsoft.com/office/drawing/2014/main" id="{910B9F4B-2315-5643-B6A5-54788657F621}"/>
              </a:ext>
            </a:extLst>
          </p:cNvPr>
          <p:cNvSpPr/>
          <p:nvPr/>
        </p:nvSpPr>
        <p:spPr bwMode="auto">
          <a:xfrm>
            <a:off x="1587756" y="3660563"/>
            <a:ext cx="45719" cy="65752"/>
          </a:xfrm>
          <a:prstGeom prst="flowChartConnector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133" name="Flowchart: Connector 420">
            <a:extLst>
              <a:ext uri="{FF2B5EF4-FFF2-40B4-BE49-F238E27FC236}">
                <a16:creationId xmlns:a16="http://schemas.microsoft.com/office/drawing/2014/main" id="{F0ECD207-DDF0-A24E-AEF6-58FE7882B758}"/>
              </a:ext>
            </a:extLst>
          </p:cNvPr>
          <p:cNvSpPr/>
          <p:nvPr/>
        </p:nvSpPr>
        <p:spPr bwMode="auto">
          <a:xfrm>
            <a:off x="3572530" y="3652037"/>
            <a:ext cx="45719" cy="65752"/>
          </a:xfrm>
          <a:prstGeom prst="flowChartConnector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134" name="Flowchart: Connector 421">
            <a:extLst>
              <a:ext uri="{FF2B5EF4-FFF2-40B4-BE49-F238E27FC236}">
                <a16:creationId xmlns:a16="http://schemas.microsoft.com/office/drawing/2014/main" id="{4AA81934-9454-1945-B5FF-74CD0E1752C4}"/>
              </a:ext>
            </a:extLst>
          </p:cNvPr>
          <p:cNvSpPr/>
          <p:nvPr/>
        </p:nvSpPr>
        <p:spPr bwMode="auto">
          <a:xfrm>
            <a:off x="5532293" y="3657154"/>
            <a:ext cx="45719" cy="65752"/>
          </a:xfrm>
          <a:prstGeom prst="flowChartConnector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06947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>
            <a:extLst>
              <a:ext uri="{FF2B5EF4-FFF2-40B4-BE49-F238E27FC236}">
                <a16:creationId xmlns:a16="http://schemas.microsoft.com/office/drawing/2014/main" id="{8AFDCE79-14B4-1D46-9C2D-CB42CD779B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/>
              <a:t>How to Evaluate Cache Organization:</a:t>
            </a:r>
            <a:br>
              <a:rPr lang="en-US" altLang="en-US" sz="2400"/>
            </a:br>
            <a:r>
              <a:rPr lang="en-US" altLang="en-US"/>
              <a:t>Miss Rate</a:t>
            </a:r>
            <a:endParaRPr lang="en-AU" altLang="en-US" sz="2400"/>
          </a:p>
        </p:txBody>
      </p:sp>
      <p:sp>
        <p:nvSpPr>
          <p:cNvPr id="84994" name="Rectangle 3">
            <a:extLst>
              <a:ext uri="{FF2B5EF4-FFF2-40B4-BE49-F238E27FC236}">
                <a16:creationId xmlns:a16="http://schemas.microsoft.com/office/drawing/2014/main" id="{B759E7DA-36A3-2741-8178-8378CE546F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562100"/>
            <a:ext cx="7772400" cy="4762500"/>
          </a:xfrm>
        </p:spPr>
        <p:txBody>
          <a:bodyPr/>
          <a:lstStyle/>
          <a:p>
            <a:r>
              <a:rPr lang="en-US" altLang="en-US" sz="2800" dirty="0"/>
              <a:t>Miss Rate</a:t>
            </a:r>
          </a:p>
          <a:p>
            <a:pPr lvl="1"/>
            <a:r>
              <a:rPr lang="en-US" altLang="en-US" sz="2400" dirty="0"/>
              <a:t>Fraction of cache access that result in a miss</a:t>
            </a:r>
          </a:p>
          <a:p>
            <a:r>
              <a:rPr lang="en-US" altLang="en-US" sz="2800" dirty="0"/>
              <a:t>Causes of Misses</a:t>
            </a:r>
          </a:p>
          <a:p>
            <a:pPr lvl="1"/>
            <a:r>
              <a:rPr lang="en-US" altLang="en-US" sz="2400" dirty="0"/>
              <a:t>Compulsory</a:t>
            </a:r>
          </a:p>
          <a:p>
            <a:pPr lvl="2"/>
            <a:r>
              <a:rPr lang="en-US" altLang="en-US" sz="2000" dirty="0"/>
              <a:t>First reference to a block</a:t>
            </a:r>
          </a:p>
          <a:p>
            <a:pPr lvl="1"/>
            <a:r>
              <a:rPr lang="en-US" altLang="en-US" sz="2400" dirty="0"/>
              <a:t>Capacity</a:t>
            </a:r>
          </a:p>
          <a:p>
            <a:pPr lvl="2"/>
            <a:r>
              <a:rPr lang="en-US" altLang="en-US" sz="2000" dirty="0"/>
              <a:t>Blocks discarded and later retrieved</a:t>
            </a:r>
          </a:p>
          <a:p>
            <a:pPr lvl="1"/>
            <a:r>
              <a:rPr lang="en-US" altLang="en-US" sz="2400" dirty="0"/>
              <a:t>Conflict</a:t>
            </a:r>
          </a:p>
          <a:p>
            <a:pPr lvl="2"/>
            <a:r>
              <a:rPr lang="en-US" altLang="en-US" sz="2000" dirty="0"/>
              <a:t>Program makes repeated references to multiple addresses from different blocks that map to the same location in the cache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1" name="Rectangle 3">
            <a:extLst>
              <a:ext uri="{FF2B5EF4-FFF2-40B4-BE49-F238E27FC236}">
                <a16:creationId xmlns:a16="http://schemas.microsoft.com/office/drawing/2014/main" id="{24AF57EA-9764-8A41-AFC4-6814662292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en-US" altLang="en-US"/>
          </a:p>
          <a:p>
            <a:pPr>
              <a:lnSpc>
                <a:spcPct val="90000"/>
              </a:lnSpc>
            </a:pPr>
            <a:endParaRPr lang="en-US" altLang="en-US"/>
          </a:p>
          <a:p>
            <a:pPr>
              <a:lnSpc>
                <a:spcPct val="90000"/>
              </a:lnSpc>
            </a:pPr>
            <a:endParaRPr lang="en-US" altLang="en-US"/>
          </a:p>
          <a:p>
            <a:pPr>
              <a:lnSpc>
                <a:spcPct val="90000"/>
              </a:lnSpc>
            </a:pPr>
            <a:endParaRPr lang="en-US" altLang="en-US"/>
          </a:p>
          <a:p>
            <a:pPr>
              <a:lnSpc>
                <a:spcPct val="90000"/>
              </a:lnSpc>
            </a:pPr>
            <a:endParaRPr lang="en-US" altLang="en-US" sz="2800"/>
          </a:p>
          <a:p>
            <a:pPr>
              <a:lnSpc>
                <a:spcPct val="90000"/>
              </a:lnSpc>
            </a:pPr>
            <a:r>
              <a:rPr lang="en-US" altLang="en-US"/>
              <a:t>Note:  Speculative and multithreaded processors may execute other instructions during a miss</a:t>
            </a:r>
            <a:endParaRPr lang="en-US" altLang="en-US" sz="2000"/>
          </a:p>
          <a:p>
            <a:pPr lvl="1"/>
            <a:r>
              <a:rPr lang="en-US" altLang="en-US"/>
              <a:t>Reduces performance impact of misses</a:t>
            </a:r>
          </a:p>
        </p:txBody>
      </p:sp>
      <p:pic>
        <p:nvPicPr>
          <p:cNvPr id="87042" name="Picture 3">
            <a:extLst>
              <a:ext uri="{FF2B5EF4-FFF2-40B4-BE49-F238E27FC236}">
                <a16:creationId xmlns:a16="http://schemas.microsoft.com/office/drawing/2014/main" id="{F608277E-82BF-5342-98A3-3A1D066A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2492375"/>
            <a:ext cx="725805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3" name="Picture 2">
            <a:extLst>
              <a:ext uri="{FF2B5EF4-FFF2-40B4-BE49-F238E27FC236}">
                <a16:creationId xmlns:a16="http://schemas.microsoft.com/office/drawing/2014/main" id="{88DF7380-E74F-9343-8450-BEAAF7CAC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412875"/>
            <a:ext cx="84677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4" name="Rectangle 2">
            <a:extLst>
              <a:ext uri="{FF2B5EF4-FFF2-40B4-BE49-F238E27FC236}">
                <a16:creationId xmlns:a16="http://schemas.microsoft.com/office/drawing/2014/main" id="{D7C2103B-35DA-F344-BD7E-B00C3764DA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Other Metrics?</a:t>
            </a:r>
            <a:endParaRPr lang="en-AU" altLang="en-US" sz="4000"/>
          </a:p>
        </p:txBody>
      </p:sp>
      <p:sp>
        <p:nvSpPr>
          <p:cNvPr id="87045" name="Rectangle 2">
            <a:extLst>
              <a:ext uri="{FF2B5EF4-FFF2-40B4-BE49-F238E27FC236}">
                <a16:creationId xmlns:a16="http://schemas.microsoft.com/office/drawing/2014/main" id="{9FAB56FD-2FBB-8E49-8533-E9D209CE9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/>
          </a:p>
        </p:txBody>
      </p:sp>
      <p:sp>
        <p:nvSpPr>
          <p:cNvPr id="87046" name="Rectangle 4">
            <a:extLst>
              <a:ext uri="{FF2B5EF4-FFF2-40B4-BE49-F238E27FC236}">
                <a16:creationId xmlns:a16="http://schemas.microsoft.com/office/drawing/2014/main" id="{EFF5EFA2-2DD8-C248-860E-AA648E9B5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691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>
            <a:extLst>
              <a:ext uri="{FF2B5EF4-FFF2-40B4-BE49-F238E27FC236}">
                <a16:creationId xmlns:a16="http://schemas.microsoft.com/office/drawing/2014/main" id="{F78FE57C-4CBA-0040-AA54-C3DA5DA968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Basic Cache Optimizations</a:t>
            </a:r>
            <a:endParaRPr lang="en-AU" altLang="en-US"/>
          </a:p>
        </p:txBody>
      </p:sp>
      <p:sp>
        <p:nvSpPr>
          <p:cNvPr id="242691" name="Rectangle 3">
            <a:extLst>
              <a:ext uri="{FF2B5EF4-FFF2-40B4-BE49-F238E27FC236}">
                <a16:creationId xmlns:a16="http://schemas.microsoft.com/office/drawing/2014/main" id="{E304D348-D48F-1E48-B7F7-090BCBC990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Larger block size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Reduces compulsory misses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Increases capacity and conflict misses, increases miss penalty</a:t>
            </a:r>
          </a:p>
          <a:p>
            <a:pPr>
              <a:lnSpc>
                <a:spcPct val="90000"/>
              </a:lnSpc>
            </a:pPr>
            <a:r>
              <a:rPr lang="en-US" altLang="en-US"/>
              <a:t>Larger total cache capacity to reduce miss rate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Increases hit time, increases power consumption</a:t>
            </a:r>
          </a:p>
          <a:p>
            <a:pPr>
              <a:lnSpc>
                <a:spcPct val="90000"/>
              </a:lnSpc>
            </a:pPr>
            <a:r>
              <a:rPr lang="en-US" altLang="en-US"/>
              <a:t>Higher associativity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Reduces conflict misses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Increases hit time, increases power consumption</a:t>
            </a:r>
          </a:p>
          <a:p>
            <a:pPr>
              <a:lnSpc>
                <a:spcPct val="90000"/>
              </a:lnSpc>
            </a:pPr>
            <a:r>
              <a:rPr lang="en-US" altLang="en-US"/>
              <a:t>Higher number of cache levels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Reduces overall memory access time, increases complexity</a:t>
            </a:r>
          </a:p>
          <a:p>
            <a:pPr>
              <a:lnSpc>
                <a:spcPct val="90000"/>
              </a:lnSpc>
            </a:pPr>
            <a:r>
              <a:rPr lang="en-US" altLang="en-US"/>
              <a:t>Giving priority to read misses over writes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Reduces miss penalty, increases complexity</a:t>
            </a:r>
          </a:p>
          <a:p>
            <a:pPr>
              <a:lnSpc>
                <a:spcPct val="90000"/>
              </a:lnSpc>
            </a:pPr>
            <a:r>
              <a:rPr lang="en-US" altLang="en-US"/>
              <a:t>Avoiding address translation in cache indexing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Reduces hit time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42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8" dur="500"/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3" dur="500"/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8" dur="500"/>
                                        <p:tgtEl>
                                          <p:spTgt spid="242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3" dur="500"/>
                                        <p:tgtEl>
                                          <p:spTgt spid="2426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8" dur="500"/>
                                        <p:tgtEl>
                                          <p:spTgt spid="2426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3" dur="500"/>
                                        <p:tgtEl>
                                          <p:spTgt spid="2426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8" dur="500"/>
                                        <p:tgtEl>
                                          <p:spTgt spid="24269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69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>
            <a:extLst>
              <a:ext uri="{FF2B5EF4-FFF2-40B4-BE49-F238E27FC236}">
                <a16:creationId xmlns:a16="http://schemas.microsoft.com/office/drawing/2014/main" id="{B1F30CCA-0F13-C648-A946-1B81872A44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0748" y="333897"/>
            <a:ext cx="7772400" cy="762000"/>
          </a:xfrm>
        </p:spPr>
        <p:txBody>
          <a:bodyPr/>
          <a:lstStyle/>
          <a:p>
            <a:r>
              <a:rPr lang="en-US" altLang="en-US" dirty="0"/>
              <a:t>Idle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056E0-55DF-0846-A71A-FF9B0D5A32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48220" y="1167878"/>
            <a:ext cx="7957161" cy="5194300"/>
          </a:xfrm>
        </p:spPr>
        <p:txBody>
          <a:bodyPr/>
          <a:lstStyle/>
          <a:p>
            <a:pPr eaLnBrk="1" hangingPunct="1"/>
            <a:r>
              <a:rPr lang="en-US" altLang="en-US" dirty="0"/>
              <a:t>What happens when you go out to main memory?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/>
              <a:t> 	</a:t>
            </a:r>
            <a:r>
              <a:rPr lang="en-US" altLang="en-US" i="1" dirty="0"/>
              <a:t>Idle time. </a:t>
            </a:r>
          </a:p>
          <a:p>
            <a:pPr lvl="1" eaLnBrk="1" hangingPunct="1"/>
            <a:r>
              <a:rPr lang="en-US" altLang="en-US" dirty="0"/>
              <a:t>Decreased utilization = less work per unit time </a:t>
            </a:r>
          </a:p>
          <a:p>
            <a:pPr lvl="1" eaLnBrk="1" hangingPunct="1"/>
            <a:r>
              <a:rPr lang="en-US" altLang="en-US" dirty="0"/>
              <a:t>Idle time = time doing nothing = $$$ wasted</a:t>
            </a:r>
          </a:p>
          <a:p>
            <a:pPr eaLnBrk="1" hangingPunct="1"/>
            <a:r>
              <a:rPr lang="en-US" altLang="en-US" dirty="0"/>
              <a:t>Overcoming the “Memory Wall” </a:t>
            </a:r>
          </a:p>
          <a:p>
            <a:pPr lvl="1" eaLnBrk="1" hangingPunct="1"/>
            <a:r>
              <a:rPr lang="en-US" altLang="en-US" dirty="0"/>
              <a:t>Caches were </a:t>
            </a:r>
            <a:r>
              <a:rPr lang="en-US" altLang="en-US" i="1" dirty="0"/>
              <a:t>not </a:t>
            </a:r>
            <a:r>
              <a:rPr lang="en-US" altLang="en-US" dirty="0"/>
              <a:t>the sole ﬁx for idle time.</a:t>
            </a:r>
          </a:p>
          <a:p>
            <a:pPr lvl="1" eaLnBrk="1" hangingPunct="1"/>
            <a:r>
              <a:rPr lang="en-US" dirty="0"/>
              <a:t>Early Days: Preemptive multitasking and time sharing were </a:t>
            </a:r>
            <a:br>
              <a:rPr lang="en-US" dirty="0"/>
            </a:br>
            <a:r>
              <a:rPr lang="en-US" dirty="0"/>
              <a:t>actually the dominant methods.</a:t>
            </a:r>
            <a:endParaRPr lang="en-US" altLang="en-US" dirty="0"/>
          </a:p>
          <a:p>
            <a:pPr marL="914400" lvl="2" indent="0" eaLnBrk="1" hangingPunct="1">
              <a:buNone/>
            </a:pPr>
            <a:r>
              <a:rPr lang="en-US" dirty="0"/>
              <a:t>... but every program inevitably must go out to memory</a:t>
            </a:r>
            <a:br>
              <a:rPr lang="en-US" dirty="0"/>
            </a:br>
            <a:r>
              <a:rPr lang="en-US" dirty="0"/>
              <a:t>... not always enough jobs to swap in while others wait for memory</a:t>
            </a:r>
            <a:br>
              <a:rPr lang="en-US" dirty="0"/>
            </a:br>
            <a:r>
              <a:rPr lang="en-US" dirty="0"/>
              <a:t>… also, do you really want to be preempted every time you fetch data? </a:t>
            </a:r>
          </a:p>
          <a:p>
            <a:pPr lvl="1" eaLnBrk="1" hangingPunct="1"/>
            <a:r>
              <a:rPr lang="en-US" altLang="en-US" dirty="0"/>
              <a:t>So, caches important (for now :-) …</a:t>
            </a:r>
          </a:p>
          <a:p>
            <a:pPr lvl="1" eaLnBrk="1" hangingPunct="1"/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id="{12585B59-BF04-1E4E-8117-A366DDB5A3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Memory Hierarchy Design</a:t>
            </a:r>
            <a:endParaRPr lang="en-AU" altLang="en-US"/>
          </a:p>
        </p:txBody>
      </p:sp>
      <p:sp>
        <p:nvSpPr>
          <p:cNvPr id="242691" name="Rectangle 3">
            <a:extLst>
              <a:ext uri="{FF2B5EF4-FFF2-40B4-BE49-F238E27FC236}">
                <a16:creationId xmlns:a16="http://schemas.microsoft.com/office/drawing/2014/main" id="{86B903EF-8E80-114A-9217-97CFDAE26D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Memory hierarchy design becomes more crucial with recent multi-core processors</a:t>
            </a:r>
          </a:p>
          <a:p>
            <a:pPr lvl="1"/>
            <a:r>
              <a:rPr lang="en-US" altLang="en-US"/>
              <a:t>Aggregate peak bandwidth grows with # cores:</a:t>
            </a:r>
          </a:p>
          <a:p>
            <a:pPr lvl="2"/>
            <a:r>
              <a:rPr lang="en-US" altLang="en-US"/>
              <a:t>Intel Core i7 can generate two references per core per clock</a:t>
            </a:r>
          </a:p>
          <a:p>
            <a:pPr lvl="2"/>
            <a:r>
              <a:rPr lang="en-US" altLang="en-US"/>
              <a:t>Four cores and 3.2 GHz clock</a:t>
            </a:r>
          </a:p>
          <a:p>
            <a:pPr lvl="3"/>
            <a:r>
              <a:rPr lang="en-US" altLang="en-US"/>
              <a:t>How much memory bandwidth needed?</a:t>
            </a:r>
          </a:p>
          <a:p>
            <a:pPr lvl="3"/>
            <a:r>
              <a:rPr lang="en-US" altLang="en-US"/>
              <a:t>Hint: 64-bit data references &amp; 128-bit instruction references</a:t>
            </a:r>
          </a:p>
          <a:p>
            <a:pPr lvl="2"/>
            <a:r>
              <a:rPr lang="en-US" altLang="en-US"/>
              <a:t>DRAM bandwidth is only 25 GB/s (circa 2011-2012)</a:t>
            </a:r>
          </a:p>
          <a:p>
            <a:pPr lvl="1"/>
            <a:r>
              <a:rPr lang="en-US" altLang="en-US"/>
              <a:t>How to bridge the gap? </a:t>
            </a:r>
          </a:p>
          <a:p>
            <a:pPr lvl="2"/>
            <a:r>
              <a:rPr lang="en-US" altLang="en-US"/>
              <a:t>Multi-port, pipelined caches</a:t>
            </a:r>
          </a:p>
          <a:p>
            <a:pPr lvl="2"/>
            <a:r>
              <a:rPr lang="en-US" altLang="en-US"/>
              <a:t>Two levels of cache per core</a:t>
            </a:r>
          </a:p>
          <a:p>
            <a:pPr lvl="2"/>
            <a:r>
              <a:rPr lang="en-US" altLang="en-US"/>
              <a:t>Shared third-level cache on chip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42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500"/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500"/>
                                        <p:tgtEl>
                                          <p:spTgt spid="242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9" dur="500"/>
                                        <p:tgtEl>
                                          <p:spTgt spid="2426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691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>
            <a:extLst>
              <a:ext uri="{FF2B5EF4-FFF2-40B4-BE49-F238E27FC236}">
                <a16:creationId xmlns:a16="http://schemas.microsoft.com/office/drawing/2014/main" id="{5ED9BE7A-7CBB-3F4F-9684-CF3E45EED2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Caches:  An Overview</a:t>
            </a:r>
          </a:p>
        </p:txBody>
      </p:sp>
      <p:sp>
        <p:nvSpPr>
          <p:cNvPr id="28674" name="Content Placeholder 2">
            <a:extLst>
              <a:ext uri="{FF2B5EF4-FFF2-40B4-BE49-F238E27FC236}">
                <a16:creationId xmlns:a16="http://schemas.microsoft.com/office/drawing/2014/main" id="{1424AEDA-8FE6-F14C-A67E-98CFA14018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Traditional Single-Level Memory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Multiple Memory Levels</a:t>
            </a:r>
          </a:p>
        </p:txBody>
      </p:sp>
      <p:pic>
        <p:nvPicPr>
          <p:cNvPr id="28675" name="Picture 3">
            <a:extLst>
              <a:ext uri="{FF2B5EF4-FFF2-40B4-BE49-F238E27FC236}">
                <a16:creationId xmlns:a16="http://schemas.microsoft.com/office/drawing/2014/main" id="{466DF2F5-5259-EC43-A33A-916419E57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1843088"/>
            <a:ext cx="3883025" cy="134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4">
            <a:extLst>
              <a:ext uri="{FF2B5EF4-FFF2-40B4-BE49-F238E27FC236}">
                <a16:creationId xmlns:a16="http://schemas.microsoft.com/office/drawing/2014/main" id="{A1C5CB2E-05E8-604D-8BE1-CE27655F4D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4284663"/>
            <a:ext cx="6089650" cy="125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>
            <a:extLst>
              <a:ext uri="{FF2B5EF4-FFF2-40B4-BE49-F238E27FC236}">
                <a16:creationId xmlns:a16="http://schemas.microsoft.com/office/drawing/2014/main" id="{547C0563-1F2E-FF44-9DF3-80EEDF8C81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Caches:  In Action</a:t>
            </a:r>
          </a:p>
        </p:txBody>
      </p:sp>
      <p:sp>
        <p:nvSpPr>
          <p:cNvPr id="29698" name="Content Placeholder 2">
            <a:extLst>
              <a:ext uri="{FF2B5EF4-FFF2-40B4-BE49-F238E27FC236}">
                <a16:creationId xmlns:a16="http://schemas.microsoft.com/office/drawing/2014/main" id="{909903A7-6C61-1446-8507-B4763FC275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Access a location in memory </a:t>
            </a:r>
          </a:p>
          <a:p>
            <a:pPr eaLnBrk="1" hangingPunct="1"/>
            <a:r>
              <a:rPr lang="en-US" altLang="en-US"/>
              <a:t>Copy the location and its neighbors into the faster memories closer to the CPU.</a:t>
            </a:r>
          </a:p>
        </p:txBody>
      </p:sp>
      <p:pic>
        <p:nvPicPr>
          <p:cNvPr id="29699" name="Picture 3">
            <a:extLst>
              <a:ext uri="{FF2B5EF4-FFF2-40B4-BE49-F238E27FC236}">
                <a16:creationId xmlns:a16="http://schemas.microsoft.com/office/drawing/2014/main" id="{C04F30BC-4017-9748-B368-E02C5F11D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3" y="3860800"/>
            <a:ext cx="7626350" cy="184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VT">
  <a:themeElements>
    <a:clrScheme name="V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T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ＭＳ Ｐゴシック" pitchFamily="-65" charset="-128"/>
            <a:cs typeface="ＭＳ Ｐゴシック" pitchFamily="-65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ＭＳ Ｐゴシック" pitchFamily="-65" charset="-128"/>
            <a:cs typeface="ＭＳ Ｐゴシック" pitchFamily="-65" charset="-128"/>
          </a:defRPr>
        </a:defPPr>
      </a:lstStyle>
    </a:lnDef>
  </a:objectDefaults>
  <a:extraClrSchemeLst>
    <a:extraClrScheme>
      <a:clrScheme name="V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2004:Templates:My Templates:VT.pot</Template>
  <TotalTime>239975</TotalTime>
  <Words>3150</Words>
  <Application>Microsoft Macintosh PowerPoint</Application>
  <PresentationFormat>On-screen Show (4:3)</PresentationFormat>
  <Paragraphs>513</Paragraphs>
  <Slides>55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Candara</vt:lpstr>
      <vt:lpstr>Consolas</vt:lpstr>
      <vt:lpstr>Times</vt:lpstr>
      <vt:lpstr>Times New Roman</vt:lpstr>
      <vt:lpstr>VT</vt:lpstr>
      <vt:lpstr>PowerPoint Presentation</vt:lpstr>
      <vt:lpstr>Acknowledgements</vt:lpstr>
      <vt:lpstr>Introduction</vt:lpstr>
      <vt:lpstr>Memory Hierarchy</vt:lpstr>
      <vt:lpstr>Cache: Multicore Feature of Interest </vt:lpstr>
      <vt:lpstr>Idle Time</vt:lpstr>
      <vt:lpstr>Memory Hierarchy Design</vt:lpstr>
      <vt:lpstr>Caches:  An Overview</vt:lpstr>
      <vt:lpstr>Caches:  In Action</vt:lpstr>
      <vt:lpstr>Caches:  In Action</vt:lpstr>
      <vt:lpstr>Caches:  In Action</vt:lpstr>
      <vt:lpstr>Caches:  In Action</vt:lpstr>
      <vt:lpstr>Caches:  In Action</vt:lpstr>
      <vt:lpstr>Caches:  In Action</vt:lpstr>
      <vt:lpstr>Caches:  In Action</vt:lpstr>
      <vt:lpstr>Caches:  In Action</vt:lpstr>
      <vt:lpstr>Caches:  In Action</vt:lpstr>
      <vt:lpstr>Caches:  In Action</vt:lpstr>
      <vt:lpstr>Caches:  In Action</vt:lpstr>
      <vt:lpstr>Why Do Caches Work?  Locality</vt:lpstr>
      <vt:lpstr>Caches:  Memory Consistency?</vt:lpstr>
      <vt:lpstr>Caches:  Memory Consistency?</vt:lpstr>
      <vt:lpstr>Caches:  Memory Consistency?</vt:lpstr>
      <vt:lpstr>Caches:  Memory Consistency?</vt:lpstr>
      <vt:lpstr>Common Memory Models</vt:lpstr>
      <vt:lpstr>Memory Models:  Shared Memory</vt:lpstr>
      <vt:lpstr>Caching Issues</vt:lpstr>
      <vt:lpstr>Caching Issues</vt:lpstr>
      <vt:lpstr>Caching Issues</vt:lpstr>
      <vt:lpstr>Caching Issues</vt:lpstr>
      <vt:lpstr>Caching Issues </vt:lpstr>
      <vt:lpstr>Caching:  Memory Consistency?</vt:lpstr>
      <vt:lpstr>What is Memory Coherence?</vt:lpstr>
      <vt:lpstr>Implicit Properties of Coherence</vt:lpstr>
      <vt:lpstr>Bus Properties</vt:lpstr>
      <vt:lpstr>Granularity</vt:lpstr>
      <vt:lpstr>Cache Coherency via the Bus</vt:lpstr>
      <vt:lpstr>Cache Coherency via the Bus</vt:lpstr>
      <vt:lpstr>Cache Coherency via the Bus</vt:lpstr>
      <vt:lpstr>Cache Coherency via the Bus</vt:lpstr>
      <vt:lpstr>Invalidation vs. Update</vt:lpstr>
      <vt:lpstr>CACHING:  UNDER THE COVERS</vt:lpstr>
      <vt:lpstr>Performance and Power</vt:lpstr>
      <vt:lpstr>AMD Opteron Rev. H Quad-Core</vt:lpstr>
      <vt:lpstr>IBM: Power9</vt:lpstr>
      <vt:lpstr>Sun Niagara</vt:lpstr>
      <vt:lpstr>Intel Skylake</vt:lpstr>
      <vt:lpstr>Memory Hierarchy:  Algorithm</vt:lpstr>
      <vt:lpstr>When to Write Blocks:   Strategies to Write to the Cache </vt:lpstr>
      <vt:lpstr>Where to Write Blocks:   Associativity</vt:lpstr>
      <vt:lpstr>Where to Write Blocks:  Associativity</vt:lpstr>
      <vt:lpstr>Where to Write Blocks:  Associativity</vt:lpstr>
      <vt:lpstr>How to Evaluate Cache Organization: Miss Rate</vt:lpstr>
      <vt:lpstr>Other Metrics?</vt:lpstr>
      <vt:lpstr>Basic Cache Optimizations</vt:lpstr>
    </vt:vector>
  </TitlesOfParts>
  <Company>Virginia 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 Bits, Data Types, and Operations</dc:title>
  <dc:creator>Wuchun Feng</dc:creator>
  <cp:lastModifiedBy>Feng, Wu-Chun</cp:lastModifiedBy>
  <cp:revision>123</cp:revision>
  <cp:lastPrinted>2022-07-22T07:01:08Z</cp:lastPrinted>
  <dcterms:created xsi:type="dcterms:W3CDTF">2012-03-15T05:56:43Z</dcterms:created>
  <dcterms:modified xsi:type="dcterms:W3CDTF">2022-07-22T08:07:47Z</dcterms:modified>
</cp:coreProperties>
</file>